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59" r:id="rId3"/>
    <p:sldId id="257" r:id="rId4"/>
    <p:sldId id="260" r:id="rId5"/>
    <p:sldId id="268" r:id="rId6"/>
    <p:sldId id="269" r:id="rId7"/>
    <p:sldId id="266" r:id="rId8"/>
    <p:sldId id="263" r:id="rId9"/>
    <p:sldId id="267" r:id="rId10"/>
    <p:sldId id="264" r:id="rId11"/>
    <p:sldId id="270" r:id="rId12"/>
    <p:sldId id="25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A1E365-4C86-4153-B4DE-7A283E817326}" v="30" dt="2021-09-25T18:51:03.06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6005" autoAdjust="0"/>
  </p:normalViewPr>
  <p:slideViewPr>
    <p:cSldViewPr snapToGrid="0">
      <p:cViewPr varScale="1">
        <p:scale>
          <a:sx n="82" d="100"/>
          <a:sy n="82" d="100"/>
        </p:scale>
        <p:origin x="102"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le Beinars" userId="bc8354565d34eb66" providerId="LiveId" clId="{F4A1E365-4C86-4153-B4DE-7A283E817326}"/>
    <pc:docChg chg="undo custSel addSld delSld modSld sldOrd">
      <pc:chgData name="Gabrielle Beinars" userId="bc8354565d34eb66" providerId="LiveId" clId="{F4A1E365-4C86-4153-B4DE-7A283E817326}" dt="2021-09-25T18:51:03.066" v="4335"/>
      <pc:docMkLst>
        <pc:docMk/>
      </pc:docMkLst>
      <pc:sldChg chg="addSp delSp modSp modTransition modAnim">
        <pc:chgData name="Gabrielle Beinars" userId="bc8354565d34eb66" providerId="LiveId" clId="{F4A1E365-4C86-4153-B4DE-7A283E817326}" dt="2021-09-25T18:12:31.687" v="4201"/>
        <pc:sldMkLst>
          <pc:docMk/>
          <pc:sldMk cId="4181846671" sldId="256"/>
        </pc:sldMkLst>
        <pc:picChg chg="add del mod">
          <ac:chgData name="Gabrielle Beinars" userId="bc8354565d34eb66" providerId="LiveId" clId="{F4A1E365-4C86-4153-B4DE-7A283E817326}" dt="2021-09-25T18:11:58.059" v="4198"/>
          <ac:picMkLst>
            <pc:docMk/>
            <pc:sldMk cId="4181846671" sldId="256"/>
            <ac:picMk id="4" creationId="{9ED5E6BD-9DF5-483C-8E9D-DBCC3B08E6B8}"/>
          </ac:picMkLst>
        </pc:picChg>
        <pc:picChg chg="add del mod">
          <ac:chgData name="Gabrielle Beinars" userId="bc8354565d34eb66" providerId="LiveId" clId="{F4A1E365-4C86-4153-B4DE-7A283E817326}" dt="2021-09-25T18:12:15.836" v="4200"/>
          <ac:picMkLst>
            <pc:docMk/>
            <pc:sldMk cId="4181846671" sldId="256"/>
            <ac:picMk id="5" creationId="{B2275490-2850-4FD7-892D-47FB9620A114}"/>
          </ac:picMkLst>
        </pc:picChg>
        <pc:picChg chg="add mod">
          <ac:chgData name="Gabrielle Beinars" userId="bc8354565d34eb66" providerId="LiveId" clId="{F4A1E365-4C86-4153-B4DE-7A283E817326}" dt="2021-09-25T18:12:31.687" v="4201"/>
          <ac:picMkLst>
            <pc:docMk/>
            <pc:sldMk cId="4181846671" sldId="256"/>
            <ac:picMk id="6" creationId="{2D87930D-261A-4FF5-828B-9DD3E0C91CC6}"/>
          </ac:picMkLst>
        </pc:picChg>
      </pc:sldChg>
      <pc:sldChg chg="addSp delSp modSp mod modNotesTx">
        <pc:chgData name="Gabrielle Beinars" userId="bc8354565d34eb66" providerId="LiveId" clId="{F4A1E365-4C86-4153-B4DE-7A283E817326}" dt="2021-09-25T18:16:41.688" v="4204"/>
        <pc:sldMkLst>
          <pc:docMk/>
          <pc:sldMk cId="701321559" sldId="257"/>
        </pc:sldMkLst>
        <pc:spChg chg="mod">
          <ac:chgData name="Gabrielle Beinars" userId="bc8354565d34eb66" providerId="LiveId" clId="{F4A1E365-4C86-4153-B4DE-7A283E817326}" dt="2021-09-25T17:24:07.029" v="247" actId="20577"/>
          <ac:spMkLst>
            <pc:docMk/>
            <pc:sldMk cId="701321559" sldId="257"/>
            <ac:spMk id="3" creationId="{3DF2E3BF-0EC2-408C-AB05-B6F65EDC5250}"/>
          </ac:spMkLst>
        </pc:spChg>
        <pc:picChg chg="add del mod">
          <ac:chgData name="Gabrielle Beinars" userId="bc8354565d34eb66" providerId="LiveId" clId="{F4A1E365-4C86-4153-B4DE-7A283E817326}" dt="2021-09-25T18:16:41.688" v="4204"/>
          <ac:picMkLst>
            <pc:docMk/>
            <pc:sldMk cId="701321559" sldId="257"/>
            <ac:picMk id="4" creationId="{81D3D94F-275B-4BF4-9A09-696FAD07EC91}"/>
          </ac:picMkLst>
        </pc:picChg>
        <pc:picChg chg="add mod">
          <ac:chgData name="Gabrielle Beinars" userId="bc8354565d34eb66" providerId="LiveId" clId="{F4A1E365-4C86-4153-B4DE-7A283E817326}" dt="2021-09-25T18:16:41.688" v="4204"/>
          <ac:picMkLst>
            <pc:docMk/>
            <pc:sldMk cId="701321559" sldId="257"/>
            <ac:picMk id="5" creationId="{4D675A49-D771-4878-A5CF-E4CE7D830104}"/>
          </ac:picMkLst>
        </pc:picChg>
      </pc:sldChg>
      <pc:sldChg chg="addSp modSp mod">
        <pc:chgData name="Gabrielle Beinars" userId="bc8354565d34eb66" providerId="LiveId" clId="{F4A1E365-4C86-4153-B4DE-7A283E817326}" dt="2021-09-25T18:24:05.545" v="4211"/>
        <pc:sldMkLst>
          <pc:docMk/>
          <pc:sldMk cId="691629210" sldId="258"/>
        </pc:sldMkLst>
        <pc:spChg chg="mod">
          <ac:chgData name="Gabrielle Beinars" userId="bc8354565d34eb66" providerId="LiveId" clId="{F4A1E365-4C86-4153-B4DE-7A283E817326}" dt="2021-09-25T18:03:31.448" v="4088" actId="1035"/>
          <ac:spMkLst>
            <pc:docMk/>
            <pc:sldMk cId="691629210" sldId="258"/>
            <ac:spMk id="3" creationId="{2ACA8D0E-F023-41DE-97BA-F2655FBCEC26}"/>
          </ac:spMkLst>
        </pc:spChg>
        <pc:picChg chg="add mod">
          <ac:chgData name="Gabrielle Beinars" userId="bc8354565d34eb66" providerId="LiveId" clId="{F4A1E365-4C86-4153-B4DE-7A283E817326}" dt="2021-09-25T18:24:05.545" v="4211"/>
          <ac:picMkLst>
            <pc:docMk/>
            <pc:sldMk cId="691629210" sldId="258"/>
            <ac:picMk id="4" creationId="{93998DC4-7E4C-45DE-984E-86476006902A}"/>
          </ac:picMkLst>
        </pc:picChg>
      </pc:sldChg>
      <pc:sldChg chg="addSp modSp mod modNotesTx">
        <pc:chgData name="Gabrielle Beinars" userId="bc8354565d34eb66" providerId="LiveId" clId="{F4A1E365-4C86-4153-B4DE-7A283E817326}" dt="2021-09-25T18:13:55.075" v="4202"/>
        <pc:sldMkLst>
          <pc:docMk/>
          <pc:sldMk cId="1155908147" sldId="259"/>
        </pc:sldMkLst>
        <pc:spChg chg="mod">
          <ac:chgData name="Gabrielle Beinars" userId="bc8354565d34eb66" providerId="LiveId" clId="{F4A1E365-4C86-4153-B4DE-7A283E817326}" dt="2021-09-25T18:08:01.968" v="4123" actId="20577"/>
          <ac:spMkLst>
            <pc:docMk/>
            <pc:sldMk cId="1155908147" sldId="259"/>
            <ac:spMk id="2" creationId="{E4BAABF9-B2B9-4625-A898-EF39981212E4}"/>
          </ac:spMkLst>
        </pc:spChg>
        <pc:spChg chg="mod">
          <ac:chgData name="Gabrielle Beinars" userId="bc8354565d34eb66" providerId="LiveId" clId="{F4A1E365-4C86-4153-B4DE-7A283E817326}" dt="2021-09-25T18:09:00.450" v="4195" actId="20577"/>
          <ac:spMkLst>
            <pc:docMk/>
            <pc:sldMk cId="1155908147" sldId="259"/>
            <ac:spMk id="3" creationId="{163EB905-AA4F-4333-858E-FB09383C29DF}"/>
          </ac:spMkLst>
        </pc:spChg>
        <pc:picChg chg="add mod">
          <ac:chgData name="Gabrielle Beinars" userId="bc8354565d34eb66" providerId="LiveId" clId="{F4A1E365-4C86-4153-B4DE-7A283E817326}" dt="2021-09-25T18:13:55.075" v="4202"/>
          <ac:picMkLst>
            <pc:docMk/>
            <pc:sldMk cId="1155908147" sldId="259"/>
            <ac:picMk id="4" creationId="{AF2FA328-7A25-4DAE-81C0-EE2F6DEFC872}"/>
          </ac:picMkLst>
        </pc:picChg>
      </pc:sldChg>
      <pc:sldChg chg="addSp delSp modSp mod setBg modNotesTx">
        <pc:chgData name="Gabrielle Beinars" userId="bc8354565d34eb66" providerId="LiveId" clId="{F4A1E365-4C86-4153-B4DE-7A283E817326}" dt="2021-09-25T18:17:47.338" v="4205"/>
        <pc:sldMkLst>
          <pc:docMk/>
          <pc:sldMk cId="238733059" sldId="260"/>
        </pc:sldMkLst>
        <pc:spChg chg="mod">
          <ac:chgData name="Gabrielle Beinars" userId="bc8354565d34eb66" providerId="LiveId" clId="{F4A1E365-4C86-4153-B4DE-7A283E817326}" dt="2021-09-25T17:42:23.494" v="2538" actId="255"/>
          <ac:spMkLst>
            <pc:docMk/>
            <pc:sldMk cId="238733059" sldId="260"/>
            <ac:spMk id="2" creationId="{7FF208EC-CA21-43A9-B0FF-F7471DECD776}"/>
          </ac:spMkLst>
        </pc:spChg>
        <pc:spChg chg="mod">
          <ac:chgData name="Gabrielle Beinars" userId="bc8354565d34eb66" providerId="LiveId" clId="{F4A1E365-4C86-4153-B4DE-7A283E817326}" dt="2021-09-25T17:46:51.215" v="2647" actId="27636"/>
          <ac:spMkLst>
            <pc:docMk/>
            <pc:sldMk cId="238733059" sldId="260"/>
            <ac:spMk id="3" creationId="{D4CB505B-83D7-490E-BDFB-311840E732C7}"/>
          </ac:spMkLst>
        </pc:spChg>
        <pc:picChg chg="add mod">
          <ac:chgData name="Gabrielle Beinars" userId="bc8354565d34eb66" providerId="LiveId" clId="{F4A1E365-4C86-4153-B4DE-7A283E817326}" dt="2021-09-25T17:41:57.565" v="2527" actId="26606"/>
          <ac:picMkLst>
            <pc:docMk/>
            <pc:sldMk cId="238733059" sldId="260"/>
            <ac:picMk id="4" creationId="{CBB4EDA5-9371-4E57-872C-FCD174FC1ED9}"/>
          </ac:picMkLst>
        </pc:picChg>
        <pc:picChg chg="add del mod">
          <ac:chgData name="Gabrielle Beinars" userId="bc8354565d34eb66" providerId="LiveId" clId="{F4A1E365-4C86-4153-B4DE-7A283E817326}" dt="2021-09-25T18:17:47.338" v="4205"/>
          <ac:picMkLst>
            <pc:docMk/>
            <pc:sldMk cId="238733059" sldId="260"/>
            <ac:picMk id="5" creationId="{40D0D832-E441-4979-A680-741041C01A60}"/>
          </ac:picMkLst>
        </pc:picChg>
        <pc:picChg chg="add mod">
          <ac:chgData name="Gabrielle Beinars" userId="bc8354565d34eb66" providerId="LiveId" clId="{F4A1E365-4C86-4153-B4DE-7A283E817326}" dt="2021-09-25T18:17:47.338" v="4205"/>
          <ac:picMkLst>
            <pc:docMk/>
            <pc:sldMk cId="238733059" sldId="260"/>
            <ac:picMk id="6" creationId="{33694A36-CD66-477D-9C36-D62B7CDC28EC}"/>
          </ac:picMkLst>
        </pc:picChg>
        <pc:picChg chg="add">
          <ac:chgData name="Gabrielle Beinars" userId="bc8354565d34eb66" providerId="LiveId" clId="{F4A1E365-4C86-4153-B4DE-7A283E817326}" dt="2021-09-25T17:41:57.565" v="2527" actId="26606"/>
          <ac:picMkLst>
            <pc:docMk/>
            <pc:sldMk cId="238733059" sldId="260"/>
            <ac:picMk id="9" creationId="{292E7AF0-A589-43B3-A1DE-8807EC76976B}"/>
          </ac:picMkLst>
        </pc:picChg>
        <pc:cxnChg chg="add">
          <ac:chgData name="Gabrielle Beinars" userId="bc8354565d34eb66" providerId="LiveId" clId="{F4A1E365-4C86-4153-B4DE-7A283E817326}" dt="2021-09-25T17:41:57.565" v="2527" actId="26606"/>
          <ac:cxnSpMkLst>
            <pc:docMk/>
            <pc:sldMk cId="238733059" sldId="260"/>
            <ac:cxnSpMk id="11" creationId="{29BCDD02-D5E3-4D30-8587-66036C8910BF}"/>
          </ac:cxnSpMkLst>
        </pc:cxnChg>
      </pc:sldChg>
      <pc:sldChg chg="del">
        <pc:chgData name="Gabrielle Beinars" userId="bc8354565d34eb66" providerId="LiveId" clId="{F4A1E365-4C86-4153-B4DE-7A283E817326}" dt="2021-09-25T18:07:10.995" v="4089" actId="47"/>
        <pc:sldMkLst>
          <pc:docMk/>
          <pc:sldMk cId="2586144246" sldId="261"/>
        </pc:sldMkLst>
      </pc:sldChg>
      <pc:sldChg chg="addSp modSp mod ord">
        <pc:chgData name="Gabrielle Beinars" userId="bc8354565d34eb66" providerId="LiveId" clId="{F4A1E365-4C86-4153-B4DE-7A283E817326}" dt="2021-09-25T18:20:36.046" v="4209"/>
        <pc:sldMkLst>
          <pc:docMk/>
          <pc:sldMk cId="1521840070" sldId="263"/>
        </pc:sldMkLst>
        <pc:graphicFrameChg chg="mod modGraphic">
          <ac:chgData name="Gabrielle Beinars" userId="bc8354565d34eb66" providerId="LiveId" clId="{F4A1E365-4C86-4153-B4DE-7A283E817326}" dt="2021-09-25T17:20:38.606" v="65" actId="1076"/>
          <ac:graphicFrameMkLst>
            <pc:docMk/>
            <pc:sldMk cId="1521840070" sldId="263"/>
            <ac:graphicFrameMk id="4" creationId="{80F7702F-E7A1-497D-B529-61F55F8151A3}"/>
          </ac:graphicFrameMkLst>
        </pc:graphicFrameChg>
        <pc:picChg chg="add mod">
          <ac:chgData name="Gabrielle Beinars" userId="bc8354565d34eb66" providerId="LiveId" clId="{F4A1E365-4C86-4153-B4DE-7A283E817326}" dt="2021-09-25T18:20:36.046" v="4209"/>
          <ac:picMkLst>
            <pc:docMk/>
            <pc:sldMk cId="1521840070" sldId="263"/>
            <ac:picMk id="3" creationId="{D8F19DC3-13B1-4CD0-929D-056085FF39C3}"/>
          </ac:picMkLst>
        </pc:picChg>
      </pc:sldChg>
      <pc:sldChg chg="addSp modSp mod modNotesTx">
        <pc:chgData name="Gabrielle Beinars" userId="bc8354565d34eb66" providerId="LiveId" clId="{F4A1E365-4C86-4153-B4DE-7A283E817326}" dt="2021-09-25T18:24:05.545" v="4211"/>
        <pc:sldMkLst>
          <pc:docMk/>
          <pc:sldMk cId="1463917867" sldId="264"/>
        </pc:sldMkLst>
        <pc:spChg chg="mod">
          <ac:chgData name="Gabrielle Beinars" userId="bc8354565d34eb66" providerId="LiveId" clId="{F4A1E365-4C86-4153-B4DE-7A283E817326}" dt="2021-09-25T18:01:30.090" v="4073" actId="20577"/>
          <ac:spMkLst>
            <pc:docMk/>
            <pc:sldMk cId="1463917867" sldId="264"/>
            <ac:spMk id="2" creationId="{E39809F6-A1F9-493A-B789-3B911068C7A9}"/>
          </ac:spMkLst>
        </pc:spChg>
        <pc:spChg chg="mod">
          <ac:chgData name="Gabrielle Beinars" userId="bc8354565d34eb66" providerId="LiveId" clId="{F4A1E365-4C86-4153-B4DE-7A283E817326}" dt="2021-09-25T18:01:14.619" v="4056" actId="20577"/>
          <ac:spMkLst>
            <pc:docMk/>
            <pc:sldMk cId="1463917867" sldId="264"/>
            <ac:spMk id="3" creationId="{163F9788-17AD-45C1-80BF-E293E59E7626}"/>
          </ac:spMkLst>
        </pc:spChg>
        <pc:picChg chg="add mod">
          <ac:chgData name="Gabrielle Beinars" userId="bc8354565d34eb66" providerId="LiveId" clId="{F4A1E365-4C86-4153-B4DE-7A283E817326}" dt="2021-09-25T18:24:05.545" v="4211"/>
          <ac:picMkLst>
            <pc:docMk/>
            <pc:sldMk cId="1463917867" sldId="264"/>
            <ac:picMk id="4" creationId="{4BD81B37-5019-4105-91B8-FDE27C855D34}"/>
          </ac:picMkLst>
        </pc:picChg>
      </pc:sldChg>
      <pc:sldChg chg="modSp new del mod">
        <pc:chgData name="Gabrielle Beinars" userId="bc8354565d34eb66" providerId="LiveId" clId="{F4A1E365-4C86-4153-B4DE-7A283E817326}" dt="2021-09-25T18:11:30.801" v="4196" actId="47"/>
        <pc:sldMkLst>
          <pc:docMk/>
          <pc:sldMk cId="1906505793" sldId="265"/>
        </pc:sldMkLst>
        <pc:spChg chg="mod">
          <ac:chgData name="Gabrielle Beinars" userId="bc8354565d34eb66" providerId="LiveId" clId="{F4A1E365-4C86-4153-B4DE-7A283E817326}" dt="2021-09-25T17:19:08.784" v="27" actId="20577"/>
          <ac:spMkLst>
            <pc:docMk/>
            <pc:sldMk cId="1906505793" sldId="265"/>
            <ac:spMk id="2" creationId="{4FAA40F7-998D-411B-8087-5535B398DD01}"/>
          </ac:spMkLst>
        </pc:spChg>
      </pc:sldChg>
      <pc:sldChg chg="addSp delSp modSp new mod modNotesTx">
        <pc:chgData name="Gabrielle Beinars" userId="bc8354565d34eb66" providerId="LiveId" clId="{F4A1E365-4C86-4153-B4DE-7A283E817326}" dt="2021-09-25T18:19:43.267" v="4208"/>
        <pc:sldMkLst>
          <pc:docMk/>
          <pc:sldMk cId="939160221" sldId="266"/>
        </pc:sldMkLst>
        <pc:spChg chg="mod">
          <ac:chgData name="Gabrielle Beinars" userId="bc8354565d34eb66" providerId="LiveId" clId="{F4A1E365-4C86-4153-B4DE-7A283E817326}" dt="2021-09-25T17:19:44.406" v="53" actId="20577"/>
          <ac:spMkLst>
            <pc:docMk/>
            <pc:sldMk cId="939160221" sldId="266"/>
            <ac:spMk id="2" creationId="{6EDEB5A7-B2C8-44F9-8114-374996EC8470}"/>
          </ac:spMkLst>
        </pc:spChg>
        <pc:spChg chg="del">
          <ac:chgData name="Gabrielle Beinars" userId="bc8354565d34eb66" providerId="LiveId" clId="{F4A1E365-4C86-4153-B4DE-7A283E817326}" dt="2021-09-25T17:34:49.737" v="2079"/>
          <ac:spMkLst>
            <pc:docMk/>
            <pc:sldMk cId="939160221" sldId="266"/>
            <ac:spMk id="3" creationId="{E2D89079-2CFC-4217-838E-23A8320040FA}"/>
          </ac:spMkLst>
        </pc:spChg>
        <pc:picChg chg="add mod">
          <ac:chgData name="Gabrielle Beinars" userId="bc8354565d34eb66" providerId="LiveId" clId="{F4A1E365-4C86-4153-B4DE-7A283E817326}" dt="2021-09-25T17:35:15.191" v="2086" actId="14100"/>
          <ac:picMkLst>
            <pc:docMk/>
            <pc:sldMk cId="939160221" sldId="266"/>
            <ac:picMk id="4" creationId="{28147838-04C4-4DEC-91E0-138F6C7583E5}"/>
          </ac:picMkLst>
        </pc:picChg>
        <pc:picChg chg="add mod">
          <ac:chgData name="Gabrielle Beinars" userId="bc8354565d34eb66" providerId="LiveId" clId="{F4A1E365-4C86-4153-B4DE-7A283E817326}" dt="2021-09-25T17:35:32.105" v="2091" actId="14100"/>
          <ac:picMkLst>
            <pc:docMk/>
            <pc:sldMk cId="939160221" sldId="266"/>
            <ac:picMk id="5" creationId="{7D3AD3FE-1499-4964-99F1-2017A1BFF6C5}"/>
          </ac:picMkLst>
        </pc:picChg>
        <pc:picChg chg="add mod">
          <ac:chgData name="Gabrielle Beinars" userId="bc8354565d34eb66" providerId="LiveId" clId="{F4A1E365-4C86-4153-B4DE-7A283E817326}" dt="2021-09-25T18:19:43.267" v="4208"/>
          <ac:picMkLst>
            <pc:docMk/>
            <pc:sldMk cId="939160221" sldId="266"/>
            <ac:picMk id="6" creationId="{E7D6C24F-E02B-4F4A-9426-7C988EFECE57}"/>
          </ac:picMkLst>
        </pc:picChg>
      </pc:sldChg>
      <pc:sldChg chg="addSp modSp new mod modNotesTx">
        <pc:chgData name="Gabrielle Beinars" userId="bc8354565d34eb66" providerId="LiveId" clId="{F4A1E365-4C86-4153-B4DE-7A283E817326}" dt="2021-09-25T18:22:29.324" v="4210"/>
        <pc:sldMkLst>
          <pc:docMk/>
          <pc:sldMk cId="3126585981" sldId="267"/>
        </pc:sldMkLst>
        <pc:spChg chg="mod">
          <ac:chgData name="Gabrielle Beinars" userId="bc8354565d34eb66" providerId="LiveId" clId="{F4A1E365-4C86-4153-B4DE-7A283E817326}" dt="2021-09-25T17:20:59.325" v="81" actId="20577"/>
          <ac:spMkLst>
            <pc:docMk/>
            <pc:sldMk cId="3126585981" sldId="267"/>
            <ac:spMk id="2" creationId="{C7B4AB0F-93C5-472D-9293-150B394EB29B}"/>
          </ac:spMkLst>
        </pc:spChg>
        <pc:spChg chg="mod">
          <ac:chgData name="Gabrielle Beinars" userId="bc8354565d34eb66" providerId="LiveId" clId="{F4A1E365-4C86-4153-B4DE-7A283E817326}" dt="2021-09-25T17:49:20.463" v="2776" actId="20577"/>
          <ac:spMkLst>
            <pc:docMk/>
            <pc:sldMk cId="3126585981" sldId="267"/>
            <ac:spMk id="3" creationId="{262F4CFD-0C07-4978-9E0F-5B20B6D79842}"/>
          </ac:spMkLst>
        </pc:spChg>
        <pc:picChg chg="add mod">
          <ac:chgData name="Gabrielle Beinars" userId="bc8354565d34eb66" providerId="LiveId" clId="{F4A1E365-4C86-4153-B4DE-7A283E817326}" dt="2021-09-25T18:22:29.324" v="4210"/>
          <ac:picMkLst>
            <pc:docMk/>
            <pc:sldMk cId="3126585981" sldId="267"/>
            <ac:picMk id="4" creationId="{46FA5AA6-4F99-496A-964D-92AECE51AEF7}"/>
          </ac:picMkLst>
        </pc:picChg>
      </pc:sldChg>
      <pc:sldChg chg="addSp delSp modSp new mod modNotesTx">
        <pc:chgData name="Gabrielle Beinars" userId="bc8354565d34eb66" providerId="LiveId" clId="{F4A1E365-4C86-4153-B4DE-7A283E817326}" dt="2021-09-25T18:18:39.936" v="4206"/>
        <pc:sldMkLst>
          <pc:docMk/>
          <pc:sldMk cId="2578753155" sldId="268"/>
        </pc:sldMkLst>
        <pc:spChg chg="mod">
          <ac:chgData name="Gabrielle Beinars" userId="bc8354565d34eb66" providerId="LiveId" clId="{F4A1E365-4C86-4153-B4DE-7A283E817326}" dt="2021-09-25T17:43:25.794" v="2602" actId="20577"/>
          <ac:spMkLst>
            <pc:docMk/>
            <pc:sldMk cId="2578753155" sldId="268"/>
            <ac:spMk id="2" creationId="{15EB3617-9572-4121-BA6A-A57FF29BB1C6}"/>
          </ac:spMkLst>
        </pc:spChg>
        <pc:spChg chg="del">
          <ac:chgData name="Gabrielle Beinars" userId="bc8354565d34eb66" providerId="LiveId" clId="{F4A1E365-4C86-4153-B4DE-7A283E817326}" dt="2021-09-25T17:31:36.032" v="1676" actId="478"/>
          <ac:spMkLst>
            <pc:docMk/>
            <pc:sldMk cId="2578753155" sldId="268"/>
            <ac:spMk id="3" creationId="{A198D9E5-9E7A-4FB5-88DB-E7AA1898E6D8}"/>
          </ac:spMkLst>
        </pc:spChg>
        <pc:picChg chg="add mod">
          <ac:chgData name="Gabrielle Beinars" userId="bc8354565d34eb66" providerId="LiveId" clId="{F4A1E365-4C86-4153-B4DE-7A283E817326}" dt="2021-09-25T17:31:59.915" v="1681" actId="1076"/>
          <ac:picMkLst>
            <pc:docMk/>
            <pc:sldMk cId="2578753155" sldId="268"/>
            <ac:picMk id="4" creationId="{72612515-F93A-4789-9AAC-1930904C30F6}"/>
          </ac:picMkLst>
        </pc:picChg>
        <pc:picChg chg="add mod">
          <ac:chgData name="Gabrielle Beinars" userId="bc8354565d34eb66" providerId="LiveId" clId="{F4A1E365-4C86-4153-B4DE-7A283E817326}" dt="2021-09-25T18:18:39.936" v="4206"/>
          <ac:picMkLst>
            <pc:docMk/>
            <pc:sldMk cId="2578753155" sldId="268"/>
            <ac:picMk id="5" creationId="{2381A1C6-E6A3-41DE-AF97-ABB0724B0E6B}"/>
          </ac:picMkLst>
        </pc:picChg>
      </pc:sldChg>
      <pc:sldChg chg="addSp delSp modSp new mod modNotesTx">
        <pc:chgData name="Gabrielle Beinars" userId="bc8354565d34eb66" providerId="LiveId" clId="{F4A1E365-4C86-4153-B4DE-7A283E817326}" dt="2021-09-25T18:19:08.643" v="4207"/>
        <pc:sldMkLst>
          <pc:docMk/>
          <pc:sldMk cId="2789382480" sldId="269"/>
        </pc:sldMkLst>
        <pc:spChg chg="mod">
          <ac:chgData name="Gabrielle Beinars" userId="bc8354565d34eb66" providerId="LiveId" clId="{F4A1E365-4C86-4153-B4DE-7A283E817326}" dt="2021-09-25T17:21:59.971" v="145" actId="20577"/>
          <ac:spMkLst>
            <pc:docMk/>
            <pc:sldMk cId="2789382480" sldId="269"/>
            <ac:spMk id="2" creationId="{778AA3B6-1C06-4E06-B6D5-19076ED307B4}"/>
          </ac:spMkLst>
        </pc:spChg>
        <pc:spChg chg="del">
          <ac:chgData name="Gabrielle Beinars" userId="bc8354565d34eb66" providerId="LiveId" clId="{F4A1E365-4C86-4153-B4DE-7A283E817326}" dt="2021-09-25T17:32:25.314" v="1682" actId="478"/>
          <ac:spMkLst>
            <pc:docMk/>
            <pc:sldMk cId="2789382480" sldId="269"/>
            <ac:spMk id="3" creationId="{5DB05971-A7DF-46E0-80C9-5D0FB32F3ED7}"/>
          </ac:spMkLst>
        </pc:spChg>
        <pc:picChg chg="add mod">
          <ac:chgData name="Gabrielle Beinars" userId="bc8354565d34eb66" providerId="LiveId" clId="{F4A1E365-4C86-4153-B4DE-7A283E817326}" dt="2021-09-25T17:32:44.361" v="1688" actId="1076"/>
          <ac:picMkLst>
            <pc:docMk/>
            <pc:sldMk cId="2789382480" sldId="269"/>
            <ac:picMk id="4" creationId="{3130E3C8-7AFF-463A-9B3F-F9B205B4E6B1}"/>
          </ac:picMkLst>
        </pc:picChg>
        <pc:picChg chg="add del mod">
          <ac:chgData name="Gabrielle Beinars" userId="bc8354565d34eb66" providerId="LiveId" clId="{F4A1E365-4C86-4153-B4DE-7A283E817326}" dt="2021-09-25T18:19:08.643" v="4207"/>
          <ac:picMkLst>
            <pc:docMk/>
            <pc:sldMk cId="2789382480" sldId="269"/>
            <ac:picMk id="5" creationId="{6BB93DED-97CD-43CD-B0A4-A531B760135F}"/>
          </ac:picMkLst>
        </pc:picChg>
        <pc:picChg chg="add mod">
          <ac:chgData name="Gabrielle Beinars" userId="bc8354565d34eb66" providerId="LiveId" clId="{F4A1E365-4C86-4153-B4DE-7A283E817326}" dt="2021-09-25T18:19:08.643" v="4207"/>
          <ac:picMkLst>
            <pc:docMk/>
            <pc:sldMk cId="2789382480" sldId="269"/>
            <ac:picMk id="6" creationId="{3B796703-334C-4C11-BBE2-6FBA120B83DF}"/>
          </ac:picMkLst>
        </pc:picChg>
      </pc:sldChg>
      <pc:sldChg chg="addSp delSp modSp new mod modTransition modAnim">
        <pc:chgData name="Gabrielle Beinars" userId="bc8354565d34eb66" providerId="LiveId" clId="{F4A1E365-4C86-4153-B4DE-7A283E817326}" dt="2021-09-25T18:51:03.066" v="4335"/>
        <pc:sldMkLst>
          <pc:docMk/>
          <pc:sldMk cId="1280833373" sldId="270"/>
        </pc:sldMkLst>
        <pc:spChg chg="mod">
          <ac:chgData name="Gabrielle Beinars" userId="bc8354565d34eb66" providerId="LiveId" clId="{F4A1E365-4C86-4153-B4DE-7A283E817326}" dt="2021-09-25T18:29:45.321" v="4289" actId="20577"/>
          <ac:spMkLst>
            <pc:docMk/>
            <pc:sldMk cId="1280833373" sldId="270"/>
            <ac:spMk id="2" creationId="{BFC09C30-8A87-4372-914C-84AE14BA351A}"/>
          </ac:spMkLst>
        </pc:spChg>
        <pc:spChg chg="mod">
          <ac:chgData name="Gabrielle Beinars" userId="bc8354565d34eb66" providerId="LiveId" clId="{F4A1E365-4C86-4153-B4DE-7A283E817326}" dt="2021-09-25T18:44:28.482" v="4332" actId="113"/>
          <ac:spMkLst>
            <pc:docMk/>
            <pc:sldMk cId="1280833373" sldId="270"/>
            <ac:spMk id="3" creationId="{DDFB3823-BD3E-4A5D-9D1F-800B56A0DE6D}"/>
          </ac:spMkLst>
        </pc:spChg>
        <pc:picChg chg="add del mod">
          <ac:chgData name="Gabrielle Beinars" userId="bc8354565d34eb66" providerId="LiveId" clId="{F4A1E365-4C86-4153-B4DE-7A283E817326}" dt="2021-09-25T18:47:25.502" v="4334"/>
          <ac:picMkLst>
            <pc:docMk/>
            <pc:sldMk cId="1280833373" sldId="270"/>
            <ac:picMk id="4" creationId="{91DD125A-06FD-483F-AC6D-2D9984CD8203}"/>
          </ac:picMkLst>
        </pc:picChg>
        <pc:picChg chg="add mod">
          <ac:chgData name="Gabrielle Beinars" userId="bc8354565d34eb66" providerId="LiveId" clId="{F4A1E365-4C86-4153-B4DE-7A283E817326}" dt="2021-09-25T18:51:03.066" v="4335"/>
          <ac:picMkLst>
            <pc:docMk/>
            <pc:sldMk cId="1280833373" sldId="270"/>
            <ac:picMk id="5" creationId="{6A631A6A-3CEC-4DBA-8E4B-4BFF92374131}"/>
          </ac:picMkLst>
        </pc:picChg>
      </pc:sldChg>
      <pc:sldChg chg="modSp new del mod">
        <pc:chgData name="Gabrielle Beinars" userId="bc8354565d34eb66" providerId="LiveId" clId="{F4A1E365-4C86-4153-B4DE-7A283E817326}" dt="2021-09-25T17:30:06.008" v="1274" actId="47"/>
        <pc:sldMkLst>
          <pc:docMk/>
          <pc:sldMk cId="2197256581" sldId="270"/>
        </pc:sldMkLst>
        <pc:spChg chg="mod">
          <ac:chgData name="Gabrielle Beinars" userId="bc8354565d34eb66" providerId="LiveId" clId="{F4A1E365-4C86-4153-B4DE-7A283E817326}" dt="2021-09-25T17:29:47.230" v="1273" actId="20577"/>
          <ac:spMkLst>
            <pc:docMk/>
            <pc:sldMk cId="2197256581" sldId="270"/>
            <ac:spMk id="2" creationId="{E52AC5DF-3554-48C3-963B-2C11558B330F}"/>
          </ac:spMkLst>
        </pc:spChg>
      </pc:sldChg>
    </pc:docChg>
  </pc:docChgLst>
</pc:chgInfo>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768DC8-7349-4C3E-BACD-EA9181CCC173}" type="datetimeFigureOut">
              <a:rPr lang="en-US" smtClean="0"/>
              <a:t>9/25/2021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0178F1-1909-42C2-A341-70F6A6FA0067}" type="slidenum">
              <a:rPr lang="en-US" smtClean="0"/>
              <a:t>‹#›</a:t>
            </a:fld>
            <a:endParaRPr lang="en-US"/>
          </a:p>
        </p:txBody>
      </p:sp>
    </p:spTree>
    <p:extLst>
      <p:ext uri="{BB962C8B-B14F-4D97-AF65-F5344CB8AC3E}">
        <p14:creationId xmlns:p14="http://schemas.microsoft.com/office/powerpoint/2010/main" val="2429840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Social media has become increasingly popular over recent years providing an abundance of unstructured data to be mined and analyzed.  Using this data can allow for a better understanding of society and thus improving social interactions.  Twitter is a popular and free social forum that allows members to create microblogs, referred to as “tweets”.</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[1]</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human mind is complex, and analysis of tweets can provide insight to various behavior patterns of individuals.  Communication has changed vastly over the years due to the increase in technology, thus deeming it imperative to better the understanding of human interaction in modern times.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rPr>
              <a:t>There are endless benefits to data mining and analyzing social media, specifically “tweets”.  Making sense of common words can allow for improved marketing, understanding the relationship between users and various topics, and improved interaction in society.  It is important to keep the focus of analysis on social media specific to epistemology, rather than exploitation and purposes of greed</a:t>
            </a:r>
            <a:endParaRPr lang="en-US" dirty="0"/>
          </a:p>
        </p:txBody>
      </p:sp>
      <p:sp>
        <p:nvSpPr>
          <p:cNvPr id="4" name="Slide Number Placeholder 3"/>
          <p:cNvSpPr>
            <a:spLocks noGrp="1"/>
          </p:cNvSpPr>
          <p:nvPr>
            <p:ph type="sldNum" sz="quarter" idx="5"/>
          </p:nvPr>
        </p:nvSpPr>
        <p:spPr/>
        <p:txBody>
          <a:bodyPr/>
          <a:lstStyle/>
          <a:p>
            <a:fld id="{210178F1-1909-42C2-A341-70F6A6FA0067}" type="slidenum">
              <a:rPr lang="en-US" smtClean="0"/>
              <a:t>2</a:t>
            </a:fld>
            <a:endParaRPr lang="en-US"/>
          </a:p>
        </p:txBody>
      </p:sp>
    </p:spTree>
    <p:extLst>
      <p:ext uri="{BB962C8B-B14F-4D97-AF65-F5344CB8AC3E}">
        <p14:creationId xmlns:p14="http://schemas.microsoft.com/office/powerpoint/2010/main" val="31308650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data used for this project consists of unstructured data and was obtained from Kaggle.</a:t>
            </a:r>
            <a:endPar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data was provided by Data for Everyone Library on CrowdFlower.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rPr>
              <a:t>The gender variable contained 4 classes:  male, female, unknown and brand. </a:t>
            </a:r>
          </a:p>
          <a:p>
            <a:endParaRPr lang="en-US" dirty="0"/>
          </a:p>
        </p:txBody>
      </p:sp>
      <p:sp>
        <p:nvSpPr>
          <p:cNvPr id="4" name="Slide Number Placeholder 3"/>
          <p:cNvSpPr>
            <a:spLocks noGrp="1"/>
          </p:cNvSpPr>
          <p:nvPr>
            <p:ph type="sldNum" sz="quarter" idx="5"/>
          </p:nvPr>
        </p:nvSpPr>
        <p:spPr/>
        <p:txBody>
          <a:bodyPr/>
          <a:lstStyle/>
          <a:p>
            <a:fld id="{210178F1-1909-42C2-A341-70F6A6FA0067}" type="slidenum">
              <a:rPr lang="en-US" smtClean="0"/>
              <a:t>3</a:t>
            </a:fld>
            <a:endParaRPr lang="en-US"/>
          </a:p>
        </p:txBody>
      </p:sp>
    </p:spTree>
    <p:extLst>
      <p:ext uri="{BB962C8B-B14F-4D97-AF65-F5344CB8AC3E}">
        <p14:creationId xmlns:p14="http://schemas.microsoft.com/office/powerpoint/2010/main" val="58220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New Roman" panose="02020603050405020304" pitchFamily="18" charset="0"/>
                <a:ea typeface="Calibri" panose="020F0502020204030204" pitchFamily="34" charset="0"/>
              </a:rPr>
              <a:t>As the focus of this project is on content between male and female, observations that were unknown or brand were excluded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New Roman" panose="02020603050405020304" pitchFamily="18" charset="0"/>
                <a:ea typeface="Calibri" panose="020F0502020204030204" pitchFamily="34" charset="0"/>
              </a:rPr>
              <a:t>As tweets and profile description were the main focus of predicting gender for this project, all other features were removed from the dataset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New Roman" panose="02020603050405020304" pitchFamily="18" charset="0"/>
                <a:ea typeface="Calibri" panose="020F0502020204030204" pitchFamily="34" charset="0"/>
              </a:rPr>
              <a:t>Entire rows were dropped where there was a null value (empty) in tweets or profile description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New Roman" panose="02020603050405020304" pitchFamily="18" charset="0"/>
                <a:ea typeface="Calibri" panose="020F0502020204030204" pitchFamily="34" charset="0"/>
              </a:rPr>
              <a:t>The final dataset to be processed forward had a shape of 12,991 rows and 3 columns which was still a sufficient amount for modeling.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Preprocessing consisted of converting all tweets and profile descriptions to lowercase and removing any punctuation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10178F1-1909-42C2-A341-70F6A6FA0067}" type="slidenum">
              <a:rPr lang="en-US" smtClean="0"/>
              <a:t>4</a:t>
            </a:fld>
            <a:endParaRPr lang="en-US"/>
          </a:p>
        </p:txBody>
      </p:sp>
    </p:spTree>
    <p:extLst>
      <p:ext uri="{BB962C8B-B14F-4D97-AF65-F5344CB8AC3E}">
        <p14:creationId xmlns:p14="http://schemas.microsoft.com/office/powerpoint/2010/main" val="3171132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Stop words were removed using the natural language processing toolkit library, also known as </a:t>
            </a:r>
            <a:r>
              <a:rPr lang="en-US" dirty="0" err="1"/>
              <a:t>nltk</a:t>
            </a:r>
            <a:endParaRPr lang="en-US" dirty="0"/>
          </a:p>
          <a:p>
            <a:r>
              <a:rPr lang="en-US" dirty="0"/>
              <a:t>Here is a visual to display the stop words that were removed</a:t>
            </a:r>
          </a:p>
          <a:p>
            <a:r>
              <a:rPr lang="en-US" dirty="0"/>
              <a:t>Stop words are those that appear frequently but don’t provide any value to the analysis</a:t>
            </a:r>
          </a:p>
          <a:p>
            <a:r>
              <a:rPr lang="en-US" dirty="0"/>
              <a:t>Porter stemmer’s algorithm was used for word stemming, which is a process that removes part of the word, keeping just the base or root of the word.</a:t>
            </a:r>
          </a:p>
          <a:p>
            <a:r>
              <a:rPr lang="en-US" dirty="0"/>
              <a:t>This allows for words that carry the same value to be treated the same, for example, loves and lovely would both become love.  </a:t>
            </a:r>
          </a:p>
        </p:txBody>
      </p:sp>
      <p:sp>
        <p:nvSpPr>
          <p:cNvPr id="4" name="Slide Number Placeholder 3"/>
          <p:cNvSpPr>
            <a:spLocks noGrp="1"/>
          </p:cNvSpPr>
          <p:nvPr>
            <p:ph type="sldNum" sz="quarter" idx="5"/>
          </p:nvPr>
        </p:nvSpPr>
        <p:spPr/>
        <p:txBody>
          <a:bodyPr/>
          <a:lstStyle/>
          <a:p>
            <a:fld id="{210178F1-1909-42C2-A341-70F6A6FA0067}" type="slidenum">
              <a:rPr lang="en-US" smtClean="0"/>
              <a:t>5</a:t>
            </a:fld>
            <a:endParaRPr lang="en-US"/>
          </a:p>
        </p:txBody>
      </p:sp>
    </p:spTree>
    <p:extLst>
      <p:ext uri="{BB962C8B-B14F-4D97-AF65-F5344CB8AC3E}">
        <p14:creationId xmlns:p14="http://schemas.microsoft.com/office/powerpoint/2010/main" val="2447633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a few examples of before and after preprocessing was completed.  The second and third row, where we have description and text, show the text before preprocessing, and the last two columns here, Tweets and Description, show the results after preprocessing is complete.  </a:t>
            </a:r>
          </a:p>
        </p:txBody>
      </p:sp>
      <p:sp>
        <p:nvSpPr>
          <p:cNvPr id="4" name="Slide Number Placeholder 3"/>
          <p:cNvSpPr>
            <a:spLocks noGrp="1"/>
          </p:cNvSpPr>
          <p:nvPr>
            <p:ph type="sldNum" sz="quarter" idx="5"/>
          </p:nvPr>
        </p:nvSpPr>
        <p:spPr/>
        <p:txBody>
          <a:bodyPr/>
          <a:lstStyle/>
          <a:p>
            <a:fld id="{210178F1-1909-42C2-A341-70F6A6FA0067}" type="slidenum">
              <a:rPr lang="en-US" smtClean="0"/>
              <a:t>6</a:t>
            </a:fld>
            <a:endParaRPr lang="en-US"/>
          </a:p>
        </p:txBody>
      </p:sp>
    </p:spTree>
    <p:extLst>
      <p:ext uri="{BB962C8B-B14F-4D97-AF65-F5344CB8AC3E}">
        <p14:creationId xmlns:p14="http://schemas.microsoft.com/office/powerpoint/2010/main" val="3305170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see the top 20 words tweeted by male and by female.  There are quite a few similarities, words that were unique to males top 20 words were “see”, “good”, “would”, and “think”.  The only word unique to females was “last”.</a:t>
            </a:r>
          </a:p>
        </p:txBody>
      </p:sp>
      <p:sp>
        <p:nvSpPr>
          <p:cNvPr id="4" name="Slide Number Placeholder 3"/>
          <p:cNvSpPr>
            <a:spLocks noGrp="1"/>
          </p:cNvSpPr>
          <p:nvPr>
            <p:ph type="sldNum" sz="quarter" idx="5"/>
          </p:nvPr>
        </p:nvSpPr>
        <p:spPr/>
        <p:txBody>
          <a:bodyPr/>
          <a:lstStyle/>
          <a:p>
            <a:fld id="{210178F1-1909-42C2-A341-70F6A6FA0067}" type="slidenum">
              <a:rPr lang="en-US" smtClean="0"/>
              <a:t>7</a:t>
            </a:fld>
            <a:endParaRPr lang="en-US"/>
          </a:p>
        </p:txBody>
      </p:sp>
    </p:spTree>
    <p:extLst>
      <p:ext uri="{BB962C8B-B14F-4D97-AF65-F5344CB8AC3E}">
        <p14:creationId xmlns:p14="http://schemas.microsoft.com/office/powerpoint/2010/main" val="4238387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10178F1-1909-42C2-A341-70F6A6FA0067}" type="slidenum">
              <a:rPr lang="en-US" smtClean="0"/>
              <a:t>8</a:t>
            </a:fld>
            <a:endParaRPr lang="en-US"/>
          </a:p>
        </p:txBody>
      </p:sp>
    </p:spTree>
    <p:extLst>
      <p:ext uri="{BB962C8B-B14F-4D97-AF65-F5344CB8AC3E}">
        <p14:creationId xmlns:p14="http://schemas.microsoft.com/office/powerpoint/2010/main" val="12585748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An assumption made through the entirety of this project is that gender is binary, however, some may argue this is not the case.  This project should be updated in the future when more data is available on a third binary gender option.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With Naïve Bayes classification, the assumption is made that each feature is independent and equal, meaning that none of the features depend on another such that all are equally important and equally contributed to the outcome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difference between Gaussian and multinomial, are that with multinomial feature vectors are represented as frequencies.  Both models are commonly used successfully with text classification.  </a:t>
            </a:r>
            <a:r>
              <a:rPr lang="en-US" sz="1800" baseline="300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rPr>
              <a:t>Logistic regression is a type of classification that is used to predict a binary target variable. Binary indicates two options, here it was male or female.  The assumptions are little to no multicollinearity meaning there isn’t any correlation between the predictor variables and the response variable, all observations are independent, and that there are no major outliers</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last model explored was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xgBoost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 machine learning algorithm that is an optimized distribution gradient boosting library</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Boosting is known to improve the accuracy because when predictions are incorrect, they are weighted lower, with correct predictions weighing higher.</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210178F1-1909-42C2-A341-70F6A6FA0067}" type="slidenum">
              <a:rPr lang="en-US" smtClean="0"/>
              <a:t>9</a:t>
            </a:fld>
            <a:endParaRPr lang="en-US"/>
          </a:p>
        </p:txBody>
      </p:sp>
    </p:spTree>
    <p:extLst>
      <p:ext uri="{BB962C8B-B14F-4D97-AF65-F5344CB8AC3E}">
        <p14:creationId xmlns:p14="http://schemas.microsoft.com/office/powerpoint/2010/main" val="2620867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With any project that has a social focus, it is important to be aware of ethical considerations through the project.  Many data science projects that exist, including this one, focus on a binary result of gender, male or female.  However, this could be deemed an incorrect generalization in today’s culture as the assumption of only male and female reinforces the idea that gender is binary.  There is a large lack of data on non-binary gender as it has not always been recognized as a third gender option.  In fact, it wasn’t until 2020 that a third gender option was acknowledged legally.  On a federal level within the US, in February of 2020, a legislation was introduced that would add the third classification option to US passport applicants, and this is expected to be implemented by the end of 2021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As a nonbinary gender option is a recent implementation in the US, in the future, I plan to further explore gender classification with the addition of a nonbinary category.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210178F1-1909-42C2-A341-70F6A6FA0067}" type="slidenum">
              <a:rPr lang="en-US" smtClean="0"/>
              <a:t>10</a:t>
            </a:fld>
            <a:endParaRPr lang="en-US"/>
          </a:p>
        </p:txBody>
      </p:sp>
    </p:spTree>
    <p:extLst>
      <p:ext uri="{BB962C8B-B14F-4D97-AF65-F5344CB8AC3E}">
        <p14:creationId xmlns:p14="http://schemas.microsoft.com/office/powerpoint/2010/main" val="8774174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9/25/2021</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9/25/2021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9/25/2021</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5.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hyperlink" Target="https://www.kaggle.com/crowdflower/twitter-user-gender-classification" TargetMode="External"/><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5.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06156-06E4-4A34-965A-9FB2740CAB4E}"/>
              </a:ext>
            </a:extLst>
          </p:cNvPr>
          <p:cNvSpPr>
            <a:spLocks noGrp="1"/>
          </p:cNvSpPr>
          <p:nvPr>
            <p:ph type="ctrTitle"/>
          </p:nvPr>
        </p:nvSpPr>
        <p:spPr/>
        <p:txBody>
          <a:bodyPr/>
          <a:lstStyle/>
          <a:p>
            <a:r>
              <a:rPr lang="en-US" dirty="0"/>
              <a:t>Gender Classification</a:t>
            </a:r>
          </a:p>
        </p:txBody>
      </p:sp>
      <p:sp>
        <p:nvSpPr>
          <p:cNvPr id="3" name="Subtitle 2">
            <a:extLst>
              <a:ext uri="{FF2B5EF4-FFF2-40B4-BE49-F238E27FC236}">
                <a16:creationId xmlns:a16="http://schemas.microsoft.com/office/drawing/2014/main" id="{063B84E1-4B6F-4731-933F-8D06F0B2F1F7}"/>
              </a:ext>
            </a:extLst>
          </p:cNvPr>
          <p:cNvSpPr>
            <a:spLocks noGrp="1"/>
          </p:cNvSpPr>
          <p:nvPr>
            <p:ph type="subTitle" idx="1"/>
          </p:nvPr>
        </p:nvSpPr>
        <p:spPr/>
        <p:txBody>
          <a:bodyPr/>
          <a:lstStyle/>
          <a:p>
            <a:r>
              <a:rPr lang="en-US" dirty="0"/>
              <a:t>Gabrielle Beinars</a:t>
            </a:r>
          </a:p>
        </p:txBody>
      </p:sp>
      <p:pic>
        <p:nvPicPr>
          <p:cNvPr id="6" name="Audio 5">
            <a:hlinkClick r:id="" action="ppaction://media"/>
            <a:extLst>
              <a:ext uri="{FF2B5EF4-FFF2-40B4-BE49-F238E27FC236}">
                <a16:creationId xmlns:a16="http://schemas.microsoft.com/office/drawing/2014/main" id="{2D87930D-261A-4FF5-828B-9DD3E0C91CC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81846671"/>
      </p:ext>
    </p:extLst>
  </p:cSld>
  <p:clrMapOvr>
    <a:masterClrMapping/>
  </p:clrMapOvr>
  <mc:AlternateContent xmlns:mc="http://schemas.openxmlformats.org/markup-compatibility/2006">
    <mc:Choice xmlns:p14="http://schemas.microsoft.com/office/powerpoint/2010/main" Requires="p14">
      <p:transition spd="slow" p14:dur="2000" advTm="10767"/>
    </mc:Choice>
    <mc:Fallback>
      <p:transition spd="slow" advTm="10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809F6-A1F9-493A-B789-3B911068C7A9}"/>
              </a:ext>
            </a:extLst>
          </p:cNvPr>
          <p:cNvSpPr>
            <a:spLocks noGrp="1"/>
          </p:cNvSpPr>
          <p:nvPr>
            <p:ph type="title"/>
          </p:nvPr>
        </p:nvSpPr>
        <p:spPr/>
        <p:txBody>
          <a:bodyPr/>
          <a:lstStyle/>
          <a:p>
            <a:r>
              <a:rPr lang="en-US" dirty="0"/>
              <a:t>Challenges &amp; Next Steps</a:t>
            </a:r>
          </a:p>
        </p:txBody>
      </p:sp>
      <p:sp>
        <p:nvSpPr>
          <p:cNvPr id="3" name="Content Placeholder 2">
            <a:extLst>
              <a:ext uri="{FF2B5EF4-FFF2-40B4-BE49-F238E27FC236}">
                <a16:creationId xmlns:a16="http://schemas.microsoft.com/office/drawing/2014/main" id="{163F9788-17AD-45C1-80BF-E293E59E7626}"/>
              </a:ext>
            </a:extLst>
          </p:cNvPr>
          <p:cNvSpPr>
            <a:spLocks noGrp="1"/>
          </p:cNvSpPr>
          <p:nvPr>
            <p:ph idx="1"/>
          </p:nvPr>
        </p:nvSpPr>
        <p:spPr/>
        <p:txBody>
          <a:bodyPr/>
          <a:lstStyle/>
          <a:p>
            <a:r>
              <a:rPr lang="en-US" dirty="0"/>
              <a:t>Ethical considerations</a:t>
            </a:r>
          </a:p>
          <a:p>
            <a:r>
              <a:rPr lang="en-US" dirty="0"/>
              <a:t>Lack of non-binary gender data</a:t>
            </a:r>
          </a:p>
          <a:p>
            <a:endParaRPr lang="en-US" dirty="0"/>
          </a:p>
        </p:txBody>
      </p:sp>
      <p:pic>
        <p:nvPicPr>
          <p:cNvPr id="4" name="Audio 3">
            <a:hlinkClick r:id="" action="ppaction://media"/>
            <a:extLst>
              <a:ext uri="{FF2B5EF4-FFF2-40B4-BE49-F238E27FC236}">
                <a16:creationId xmlns:a16="http://schemas.microsoft.com/office/drawing/2014/main" id="{4BD81B37-5019-4105-91B8-FDE27C855D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63917867"/>
      </p:ext>
    </p:extLst>
  </p:cSld>
  <p:clrMapOvr>
    <a:masterClrMapping/>
  </p:clrMapOvr>
  <mc:AlternateContent xmlns:mc="http://schemas.openxmlformats.org/markup-compatibility/2006">
    <mc:Choice xmlns:p14="http://schemas.microsoft.com/office/powerpoint/2010/main" Requires="p14">
      <p:transition spd="slow" p14:dur="2000" advTm="77007"/>
    </mc:Choice>
    <mc:Fallback>
      <p:transition spd="slow" advTm="770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09C30-8A87-4372-914C-84AE14BA351A}"/>
              </a:ext>
            </a:extLst>
          </p:cNvPr>
          <p:cNvSpPr>
            <a:spLocks noGrp="1"/>
          </p:cNvSpPr>
          <p:nvPr>
            <p:ph type="title"/>
          </p:nvPr>
        </p:nvSpPr>
        <p:spPr/>
        <p:txBody>
          <a:bodyPr/>
          <a:lstStyle/>
          <a:p>
            <a:r>
              <a:rPr lang="en-US" dirty="0"/>
              <a:t>Questions from the Audience</a:t>
            </a:r>
          </a:p>
        </p:txBody>
      </p:sp>
      <p:sp>
        <p:nvSpPr>
          <p:cNvPr id="3" name="Content Placeholder 2">
            <a:extLst>
              <a:ext uri="{FF2B5EF4-FFF2-40B4-BE49-F238E27FC236}">
                <a16:creationId xmlns:a16="http://schemas.microsoft.com/office/drawing/2014/main" id="{DDFB3823-BD3E-4A5D-9D1F-800B56A0DE6D}"/>
              </a:ext>
            </a:extLst>
          </p:cNvPr>
          <p:cNvSpPr>
            <a:spLocks noGrp="1"/>
          </p:cNvSpPr>
          <p:nvPr>
            <p:ph idx="1"/>
          </p:nvPr>
        </p:nvSpPr>
        <p:spPr>
          <a:xfrm>
            <a:off x="1295401" y="2556932"/>
            <a:ext cx="9601196" cy="3553936"/>
          </a:xfrm>
        </p:spPr>
        <p:txBody>
          <a:bodyPr>
            <a:normAutofit fontScale="85000" lnSpcReduction="10000"/>
          </a:bodyPr>
          <a:lstStyle/>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What </a:t>
            </a:r>
            <a:r>
              <a:rPr lang="en-US" sz="1800" dirty="0">
                <a:latin typeface="Times New Roman" panose="02020603050405020304" pitchFamily="18" charset="0"/>
                <a:ea typeface="Calibri" panose="020F0502020204030204" pitchFamily="34" charset="0"/>
                <a:cs typeface="Times New Roman" panose="02020603050405020304" pitchFamily="18" charset="0"/>
              </a:rPr>
              <a:t>were some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commonalities in tweet words between male and female?</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What are the differences in tweet words between male and female?  Are there words that are unique to gender?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What approach was used to preprocess the data?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How accurately can gender be predicted by using tweets?</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Do females or males tend to tweet more?</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Is their any acknowledgement for additional gender options?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Do the user profile descriptions or tweets predict gender better?</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Could punctuation have played a strong role if it wasn’t cleaned out?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rPr>
              <a:t>How were “slang” words, such as “u” for “you”, handled?</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Is there any room for improvement?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5" name="Audio 4">
            <a:hlinkClick r:id="" action="ppaction://media"/>
            <a:extLst>
              <a:ext uri="{FF2B5EF4-FFF2-40B4-BE49-F238E27FC236}">
                <a16:creationId xmlns:a16="http://schemas.microsoft.com/office/drawing/2014/main" id="{6A631A6A-3CEC-4DBA-8E4B-4BFF9237413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80833373"/>
      </p:ext>
    </p:extLst>
  </p:cSld>
  <p:clrMapOvr>
    <a:masterClrMapping/>
  </p:clrMapOvr>
  <mc:AlternateContent xmlns:mc="http://schemas.openxmlformats.org/markup-compatibility/2006">
    <mc:Choice xmlns:p14="http://schemas.microsoft.com/office/powerpoint/2010/main" Requires="p14">
      <p:transition spd="slow" p14:dur="2000" advTm="211928"/>
    </mc:Choice>
    <mc:Fallback>
      <p:transition spd="slow" advTm="211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FE05E-F6B3-49FC-A5E9-DFCCD6D443A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2ACA8D0E-F023-41DE-97BA-F2655FBCEC26}"/>
              </a:ext>
            </a:extLst>
          </p:cNvPr>
          <p:cNvSpPr>
            <a:spLocks noGrp="1"/>
          </p:cNvSpPr>
          <p:nvPr>
            <p:ph idx="1"/>
          </p:nvPr>
        </p:nvSpPr>
        <p:spPr>
          <a:xfrm>
            <a:off x="1295401" y="2501177"/>
            <a:ext cx="9601196" cy="3318936"/>
          </a:xfrm>
        </p:spPr>
        <p:txBody>
          <a:bodyPr>
            <a:normAutofit fontScale="25000" lnSpcReduction="20000"/>
          </a:bodyPr>
          <a:lstStyle/>
          <a:p>
            <a:r>
              <a:rPr lang="en-US" dirty="0"/>
              <a:t>[</a:t>
            </a:r>
            <a:r>
              <a:rPr lang="en-US" sz="3600" dirty="0"/>
              <a:t>1] Contributor, T. T. (2015, December 25). What is twitter? - definition from whatis.com.  WhatIs.com. Retrieved September 13, 2021, from https://whatis.techtarget.com/definition/Twitter.</a:t>
            </a:r>
          </a:p>
          <a:p>
            <a:r>
              <a:rPr lang="en-US" sz="3600" dirty="0"/>
              <a:t>[2] Felt, M. (n.d.). Social media and the social Sciences: How researchers employ big data Analytics - </a:t>
            </a:r>
            <a:r>
              <a:rPr lang="en-US" sz="3600" dirty="0" err="1"/>
              <a:t>Mylynn</a:t>
            </a:r>
            <a:r>
              <a:rPr lang="en-US" sz="3600" dirty="0"/>
              <a:t> Felt, 2016. SAGE Journals. Retrieved September 15, 2021, from https://journals.sagepub.com/doi/full/10.1177/2053951716645828. </a:t>
            </a:r>
          </a:p>
          <a:p>
            <a:r>
              <a:rPr lang="en-US" sz="3600" dirty="0"/>
              <a:t>[3] Eight, F. (2016, November 21). Twitter user gender classification. Kaggle. Retrieved September 19, 2021, from https://www.kaggle.com/crowdflower/twitter-user-gender-classification. </a:t>
            </a:r>
          </a:p>
          <a:p>
            <a:r>
              <a:rPr lang="en-US" sz="3600" dirty="0"/>
              <a:t>[4] rashida048. (2021, June 5). Exploratory Data Analysis of Text Data Including Visualization. Regenerative. Retrieved September 19, 2021, from https://regenerativetoday.com/exploratory-data-analysis-of-text-data-including-visualization-and-sentiment-analysis/. </a:t>
            </a:r>
          </a:p>
          <a:p>
            <a:r>
              <a:rPr lang="en-US" sz="3600" dirty="0"/>
              <a:t>[5] Bengfort, B., </a:t>
            </a:r>
            <a:r>
              <a:rPr lang="en-US" sz="3600" dirty="0" err="1"/>
              <a:t>Bilbro</a:t>
            </a:r>
            <a:r>
              <a:rPr lang="en-US" sz="3600" dirty="0"/>
              <a:t>, R., &amp;amp; Ojeda, T. (2018). Applied text analysis with python: Enabling language-aware data products with machine learning. O'Reilly Media, Inc.</a:t>
            </a:r>
          </a:p>
          <a:p>
            <a:r>
              <a:rPr lang="en-US" sz="3600" dirty="0"/>
              <a:t>[6] Wikimedia Foundation. (2021, August 17). Legal recognition of non-binary gender. Wikipedia. Retrieved September 19, 2021, from https://en.wikipedia.org/wiki/Legal_recognition_of_non-binary_gender. </a:t>
            </a:r>
          </a:p>
          <a:p>
            <a:r>
              <a:rPr lang="en-US" sz="3600" dirty="0"/>
              <a:t>[7] Cummings, W. (2017, June 28). When asked their sex, some are going with option 'x'. USA Today. Retrieved September 19, 2021, from https://www.usatoday.com/story/news/2017/06/21/third-gender-option-non-binary/359260001/. </a:t>
            </a:r>
          </a:p>
          <a:p>
            <a:r>
              <a:rPr lang="en-US" sz="3600" dirty="0"/>
              <a:t>[8] </a:t>
            </a:r>
            <a:r>
              <a:rPr lang="en-US" sz="3600" dirty="0" err="1"/>
              <a:t>Sayyadiharikandeh</a:t>
            </a:r>
            <a:r>
              <a:rPr lang="en-US" sz="3600" dirty="0"/>
              <a:t>, M., </a:t>
            </a:r>
            <a:r>
              <a:rPr lang="en-US" sz="3600" dirty="0" err="1"/>
              <a:t>Ciampaglia</a:t>
            </a:r>
            <a:r>
              <a:rPr lang="en-US" sz="3600" dirty="0"/>
              <a:t>, G. L., &amp; </a:t>
            </a:r>
            <a:r>
              <a:rPr lang="en-US" sz="3600" dirty="0" err="1"/>
              <a:t>Flammini</a:t>
            </a:r>
            <a:r>
              <a:rPr lang="en-US" sz="3600" dirty="0"/>
              <a:t>, A. (n.d.). Cross-domain Gender Detection in Twitter. Retrieved September 9, 2021, from https://glciampaglia.com/docs/papers/genderdetection_chasm.pdf</a:t>
            </a:r>
          </a:p>
          <a:p>
            <a:r>
              <a:rPr lang="en-US" sz="3600" dirty="0"/>
              <a:t>[9] Jain, P. (2021, June 1). Basics of </a:t>
            </a:r>
            <a:r>
              <a:rPr lang="en-US" sz="3600" dirty="0" err="1"/>
              <a:t>countvectorizer</a:t>
            </a:r>
            <a:r>
              <a:rPr lang="en-US" sz="3600" dirty="0"/>
              <a:t>. Medium. Retrieved September 23, 2021, from https://towardsdatascience.com/basics-of-countvectorizer-e26677900f9c.  </a:t>
            </a:r>
          </a:p>
          <a:p>
            <a:r>
              <a:rPr lang="en-US" sz="3600" dirty="0"/>
              <a:t>[10] Naive Bayes classifiers. </a:t>
            </a:r>
            <a:r>
              <a:rPr lang="en-US" sz="3600" dirty="0" err="1"/>
              <a:t>GeeksforGeeks</a:t>
            </a:r>
            <a:r>
              <a:rPr lang="en-US" sz="3600" dirty="0"/>
              <a:t>. (2020, May 15). Retrieved September 23, 2021, from https://www.geeksforgeeks.org/naive-bayes-classifiers/. </a:t>
            </a:r>
          </a:p>
          <a:p>
            <a:r>
              <a:rPr lang="en-US" sz="3600" dirty="0"/>
              <a:t>[11] </a:t>
            </a:r>
            <a:r>
              <a:rPr lang="en-US" sz="3600" dirty="0" err="1"/>
              <a:t>Kvijayan</a:t>
            </a:r>
            <a:r>
              <a:rPr lang="en-US" sz="3600" dirty="0"/>
              <a:t>, V. (2019, September 23). Classification using logistic regression. Medium. Retrieved September 25, 2021, from https://medium.com/@vishnu0205/classification-using-logistic-regression-f14434d8545f. </a:t>
            </a:r>
          </a:p>
          <a:p>
            <a:r>
              <a:rPr lang="en-US" sz="3600" dirty="0"/>
              <a:t>[12]  </a:t>
            </a:r>
            <a:r>
              <a:rPr lang="en-US" sz="3600" dirty="0" err="1"/>
              <a:t>XGboost</a:t>
            </a:r>
            <a:r>
              <a:rPr lang="en-US" sz="3600" dirty="0"/>
              <a:t> Python </a:t>
            </a:r>
            <a:r>
              <a:rPr lang="en-US" sz="3600" dirty="0" err="1"/>
              <a:t>sklearn</a:t>
            </a:r>
            <a:r>
              <a:rPr lang="en-US" sz="3600" dirty="0"/>
              <a:t> regression Classifier tutorial with code examples. </a:t>
            </a:r>
            <a:r>
              <a:rPr lang="en-US" sz="3600" dirty="0" err="1"/>
              <a:t>DataCamp</a:t>
            </a:r>
            <a:r>
              <a:rPr lang="en-US" sz="3600" dirty="0"/>
              <a:t> Community. (n.d.). Retrieved September 25, 2021, from https://www.datacamp.com/community/tutorials/xgboost-in-python. </a:t>
            </a:r>
          </a:p>
          <a:p>
            <a:r>
              <a:rPr lang="en-US" sz="3600" dirty="0"/>
              <a:t>[13] </a:t>
            </a:r>
            <a:r>
              <a:rPr lang="en-US" sz="3600" dirty="0" err="1"/>
              <a:t>Tung.M.Phung</a:t>
            </a:r>
            <a:r>
              <a:rPr lang="en-US" sz="3600" dirty="0"/>
              <a:t>. (2020, July 31). Assumptions of logistic regression. Tung M Phung's Blog. Retrieved September 25, 2021, from https://tungmphung.com/assumptions-of-logistic-regression/#:~:text=%20Assumptions%20of%20Logistic%20Regression%20%201%20Little,Logistic%20Regression%20is%20not%20famous%20for...%20More%20. </a:t>
            </a:r>
          </a:p>
          <a:p>
            <a:endParaRPr lang="en-US" dirty="0"/>
          </a:p>
        </p:txBody>
      </p:sp>
      <p:pic>
        <p:nvPicPr>
          <p:cNvPr id="4" name="Audio 3">
            <a:hlinkClick r:id="" action="ppaction://media"/>
            <a:extLst>
              <a:ext uri="{FF2B5EF4-FFF2-40B4-BE49-F238E27FC236}">
                <a16:creationId xmlns:a16="http://schemas.microsoft.com/office/drawing/2014/main" id="{93998DC4-7E4C-45DE-984E-86476006902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91629210"/>
      </p:ext>
    </p:extLst>
  </p:cSld>
  <p:clrMapOvr>
    <a:masterClrMapping/>
  </p:clrMapOvr>
  <mc:AlternateContent xmlns:mc="http://schemas.openxmlformats.org/markup-compatibility/2006">
    <mc:Choice xmlns:p14="http://schemas.microsoft.com/office/powerpoint/2010/main" Requires="p14">
      <p:transition spd="slow" p14:dur="2000" advTm="11226"/>
    </mc:Choice>
    <mc:Fallback>
      <p:transition spd="slow" advTm="11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AABF9-B2B9-4625-A898-EF39981212E4}"/>
              </a:ext>
            </a:extLst>
          </p:cNvPr>
          <p:cNvSpPr>
            <a:spLocks noGrp="1"/>
          </p:cNvSpPr>
          <p:nvPr>
            <p:ph type="title"/>
          </p:nvPr>
        </p:nvSpPr>
        <p:spPr/>
        <p:txBody>
          <a:bodyPr/>
          <a:lstStyle/>
          <a:p>
            <a:r>
              <a:rPr lang="en-US" dirty="0"/>
              <a:t>Background &amp; Problem Statement</a:t>
            </a:r>
          </a:p>
        </p:txBody>
      </p:sp>
      <p:sp>
        <p:nvSpPr>
          <p:cNvPr id="3" name="Content Placeholder 2">
            <a:extLst>
              <a:ext uri="{FF2B5EF4-FFF2-40B4-BE49-F238E27FC236}">
                <a16:creationId xmlns:a16="http://schemas.microsoft.com/office/drawing/2014/main" id="{163EB905-AA4F-4333-858E-FB09383C29DF}"/>
              </a:ext>
            </a:extLst>
          </p:cNvPr>
          <p:cNvSpPr>
            <a:spLocks noGrp="1"/>
          </p:cNvSpPr>
          <p:nvPr>
            <p:ph idx="1"/>
          </p:nvPr>
        </p:nvSpPr>
        <p:spPr/>
        <p:txBody>
          <a:bodyPr/>
          <a:lstStyle/>
          <a:p>
            <a:r>
              <a:rPr lang="en-US" dirty="0"/>
              <a:t>Social Media &amp; Communication</a:t>
            </a:r>
          </a:p>
          <a:p>
            <a:r>
              <a:rPr lang="en-US" dirty="0"/>
              <a:t>Benefits of Mining Text Data</a:t>
            </a:r>
          </a:p>
          <a:p>
            <a:r>
              <a:rPr lang="en-US" dirty="0"/>
              <a:t>Purposes</a:t>
            </a:r>
          </a:p>
          <a:p>
            <a:endParaRPr lang="en-US" dirty="0"/>
          </a:p>
          <a:p>
            <a:endParaRPr lang="en-US" dirty="0"/>
          </a:p>
        </p:txBody>
      </p:sp>
      <p:pic>
        <p:nvPicPr>
          <p:cNvPr id="4" name="Audio 3">
            <a:hlinkClick r:id="" action="ppaction://media"/>
            <a:extLst>
              <a:ext uri="{FF2B5EF4-FFF2-40B4-BE49-F238E27FC236}">
                <a16:creationId xmlns:a16="http://schemas.microsoft.com/office/drawing/2014/main" id="{AF2FA328-7A25-4DAE-81C0-EE2F6DEFC8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55908147"/>
      </p:ext>
    </p:extLst>
  </p:cSld>
  <p:clrMapOvr>
    <a:masterClrMapping/>
  </p:clrMapOvr>
  <mc:AlternateContent xmlns:mc="http://schemas.openxmlformats.org/markup-compatibility/2006">
    <mc:Choice xmlns:p14="http://schemas.microsoft.com/office/powerpoint/2010/main" Requires="p14">
      <p:transition spd="slow" p14:dur="2000" advTm="73566"/>
    </mc:Choice>
    <mc:Fallback>
      <p:transition spd="slow" advTm="73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AC714-B3D2-40B6-9C5E-B547207928AB}"/>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3DF2E3BF-0EC2-408C-AB05-B6F65EDC5250}"/>
              </a:ext>
            </a:extLst>
          </p:cNvPr>
          <p:cNvSpPr>
            <a:spLocks noGrp="1"/>
          </p:cNvSpPr>
          <p:nvPr>
            <p:ph idx="1"/>
          </p:nvPr>
        </p:nvSpPr>
        <p:spPr/>
        <p:txBody>
          <a:bodyPr/>
          <a:lstStyle/>
          <a:p>
            <a:r>
              <a:rPr lang="en-US" dirty="0"/>
              <a:t>Kaggle - Eight, F. (2016, November 21). Twitter user gender classification. Kaggle. Retrieved September 19, 2021, from </a:t>
            </a:r>
            <a:r>
              <a:rPr lang="en-US" dirty="0">
                <a:hlinkClick r:id="rId5">
                  <a:extLst>
                    <a:ext uri="{A12FA001-AC4F-418D-AE19-62706E023703}">
                      <ahyp:hlinkClr xmlns:ahyp="http://schemas.microsoft.com/office/drawing/2018/hyperlinkcolor" val="tx"/>
                    </a:ext>
                  </a:extLst>
                </a:hlinkClick>
              </a:rPr>
              <a:t>https://www.kaggle.com/crowdflower/twitter-user-gender-classification</a:t>
            </a:r>
            <a:r>
              <a:rPr lang="en-US" dirty="0"/>
              <a:t>.</a:t>
            </a:r>
          </a:p>
          <a:p>
            <a:r>
              <a:rPr lang="en-US" dirty="0"/>
              <a:t>20,050 rows, 26 columns</a:t>
            </a:r>
          </a:p>
          <a:p>
            <a:r>
              <a:rPr lang="en-US" dirty="0"/>
              <a:t>Target variable - gender </a:t>
            </a:r>
          </a:p>
        </p:txBody>
      </p:sp>
      <p:pic>
        <p:nvPicPr>
          <p:cNvPr id="5" name="Audio 4">
            <a:hlinkClick r:id="" action="ppaction://media"/>
            <a:extLst>
              <a:ext uri="{FF2B5EF4-FFF2-40B4-BE49-F238E27FC236}">
                <a16:creationId xmlns:a16="http://schemas.microsoft.com/office/drawing/2014/main" id="{4D675A49-D771-4878-A5CF-E4CE7D83010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01321559"/>
      </p:ext>
    </p:extLst>
  </p:cSld>
  <p:clrMapOvr>
    <a:masterClrMapping/>
  </p:clrMapOvr>
  <mc:AlternateContent xmlns:mc="http://schemas.openxmlformats.org/markup-compatibility/2006">
    <mc:Choice xmlns:p14="http://schemas.microsoft.com/office/powerpoint/2010/main" Requires="p14">
      <p:transition spd="slow" p14:dur="2000" advTm="32487"/>
    </mc:Choice>
    <mc:Fallback>
      <p:transition spd="slow" advTm="32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5"/>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92E7AF0-A589-43B3-A1DE-8807EC76976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7FF208EC-CA21-43A9-B0FF-F7471DECD776}"/>
              </a:ext>
            </a:extLst>
          </p:cNvPr>
          <p:cNvSpPr>
            <a:spLocks noGrp="1"/>
          </p:cNvSpPr>
          <p:nvPr>
            <p:ph type="title"/>
          </p:nvPr>
        </p:nvSpPr>
        <p:spPr>
          <a:xfrm>
            <a:off x="1295402" y="982132"/>
            <a:ext cx="3660056" cy="1325373"/>
          </a:xfrm>
        </p:spPr>
        <p:txBody>
          <a:bodyPr anchor="b">
            <a:noAutofit/>
          </a:bodyPr>
          <a:lstStyle/>
          <a:p>
            <a:r>
              <a:rPr lang="en-US" sz="3600" dirty="0"/>
              <a:t>Exploratory Data Analysis – Data Preparation</a:t>
            </a:r>
          </a:p>
        </p:txBody>
      </p:sp>
      <p:cxnSp>
        <p:nvCxnSpPr>
          <p:cNvPr id="11" name="Straight Connector 10">
            <a:extLst>
              <a:ext uri="{FF2B5EF4-FFF2-40B4-BE49-F238E27FC236}">
                <a16:creationId xmlns:a16="http://schemas.microsoft.com/office/drawing/2014/main" id="{29BCDD02-D5E3-4D30-8587-66036C8910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1" y="2400639"/>
            <a:ext cx="3660057"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Content Placeholder 2">
            <a:extLst>
              <a:ext uri="{FF2B5EF4-FFF2-40B4-BE49-F238E27FC236}">
                <a16:creationId xmlns:a16="http://schemas.microsoft.com/office/drawing/2014/main" id="{D4CB505B-83D7-490E-BDFB-311840E732C7}"/>
              </a:ext>
            </a:extLst>
          </p:cNvPr>
          <p:cNvSpPr>
            <a:spLocks noGrp="1"/>
          </p:cNvSpPr>
          <p:nvPr>
            <p:ph idx="1"/>
          </p:nvPr>
        </p:nvSpPr>
        <p:spPr>
          <a:xfrm>
            <a:off x="832338" y="2696974"/>
            <a:ext cx="4407877" cy="1963586"/>
          </a:xfrm>
        </p:spPr>
        <p:txBody>
          <a:bodyPr>
            <a:normAutofit/>
          </a:bodyPr>
          <a:lstStyle/>
          <a:p>
            <a:pPr algn="ctr"/>
            <a:r>
              <a:rPr lang="en-US" sz="2800" dirty="0"/>
              <a:t>Null values</a:t>
            </a:r>
          </a:p>
          <a:p>
            <a:pPr algn="ctr"/>
            <a:r>
              <a:rPr lang="en-US" sz="2800" dirty="0"/>
              <a:t>Preprocessing</a:t>
            </a:r>
          </a:p>
          <a:p>
            <a:pPr algn="ctr"/>
            <a:r>
              <a:rPr lang="en-US" sz="2800" dirty="0"/>
              <a:t>Male and Female, 0 and 1 </a:t>
            </a:r>
          </a:p>
        </p:txBody>
      </p:sp>
      <p:pic>
        <p:nvPicPr>
          <p:cNvPr id="4" name="Picture 3">
            <a:extLst>
              <a:ext uri="{FF2B5EF4-FFF2-40B4-BE49-F238E27FC236}">
                <a16:creationId xmlns:a16="http://schemas.microsoft.com/office/drawing/2014/main" id="{CBB4EDA5-9371-4E57-872C-FCD174FC1ED9}"/>
              </a:ext>
            </a:extLst>
          </p:cNvPr>
          <p:cNvPicPr>
            <a:picLocks noChangeAspect="1"/>
          </p:cNvPicPr>
          <p:nvPr/>
        </p:nvPicPr>
        <p:blipFill>
          <a:blip r:embed="rId7"/>
          <a:stretch>
            <a:fillRect/>
          </a:stretch>
        </p:blipFill>
        <p:spPr>
          <a:xfrm>
            <a:off x="5656598" y="982131"/>
            <a:ext cx="4993606" cy="4893735"/>
          </a:xfrm>
          <a:prstGeom prst="rect">
            <a:avLst/>
          </a:prstGeom>
          <a:ln w="57150" cmpd="thickThin">
            <a:solidFill>
              <a:schemeClr val="tx1">
                <a:lumMod val="50000"/>
                <a:lumOff val="50000"/>
              </a:schemeClr>
            </a:solidFill>
            <a:miter lim="800000"/>
          </a:ln>
        </p:spPr>
      </p:pic>
      <p:pic>
        <p:nvPicPr>
          <p:cNvPr id="6" name="Audio 5">
            <a:hlinkClick r:id="" action="ppaction://media"/>
            <a:extLst>
              <a:ext uri="{FF2B5EF4-FFF2-40B4-BE49-F238E27FC236}">
                <a16:creationId xmlns:a16="http://schemas.microsoft.com/office/drawing/2014/main" id="{33694A36-CD66-477D-9C36-D62B7CDC28E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8733059"/>
      </p:ext>
    </p:extLst>
  </p:cSld>
  <p:clrMapOvr>
    <a:masterClrMapping/>
  </p:clrMapOvr>
  <mc:AlternateContent xmlns:mc="http://schemas.openxmlformats.org/markup-compatibility/2006">
    <mc:Choice xmlns:p14="http://schemas.microsoft.com/office/powerpoint/2010/main" Requires="p14">
      <p:transition spd="slow" p14:dur="2000" advTm="58500"/>
    </mc:Choice>
    <mc:Fallback>
      <p:transition spd="slow" advTm="58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B3617-9572-4121-BA6A-A57FF29BB1C6}"/>
              </a:ext>
            </a:extLst>
          </p:cNvPr>
          <p:cNvSpPr>
            <a:spLocks noGrp="1"/>
          </p:cNvSpPr>
          <p:nvPr>
            <p:ph type="title"/>
          </p:nvPr>
        </p:nvSpPr>
        <p:spPr/>
        <p:txBody>
          <a:bodyPr/>
          <a:lstStyle/>
          <a:p>
            <a:r>
              <a:rPr lang="en-US" dirty="0"/>
              <a:t>Stop Words, Stemming &amp; Vectorizing</a:t>
            </a:r>
          </a:p>
        </p:txBody>
      </p:sp>
      <p:pic>
        <p:nvPicPr>
          <p:cNvPr id="4" name="Picture 3" descr="Text, letter&#10;&#10;Description automatically generated">
            <a:extLst>
              <a:ext uri="{FF2B5EF4-FFF2-40B4-BE49-F238E27FC236}">
                <a16:creationId xmlns:a16="http://schemas.microsoft.com/office/drawing/2014/main" id="{72612515-F93A-4789-9AAC-1930904C30F6}"/>
              </a:ext>
            </a:extLst>
          </p:cNvPr>
          <p:cNvPicPr>
            <a:picLocks noChangeAspect="1"/>
          </p:cNvPicPr>
          <p:nvPr/>
        </p:nvPicPr>
        <p:blipFill>
          <a:blip r:embed="rId5"/>
          <a:stretch>
            <a:fillRect/>
          </a:stretch>
        </p:blipFill>
        <p:spPr>
          <a:xfrm>
            <a:off x="576116" y="2571753"/>
            <a:ext cx="11039767" cy="2476281"/>
          </a:xfrm>
          <a:prstGeom prst="rect">
            <a:avLst/>
          </a:prstGeom>
        </p:spPr>
      </p:pic>
      <p:pic>
        <p:nvPicPr>
          <p:cNvPr id="5" name="Audio 4">
            <a:hlinkClick r:id="" action="ppaction://media"/>
            <a:extLst>
              <a:ext uri="{FF2B5EF4-FFF2-40B4-BE49-F238E27FC236}">
                <a16:creationId xmlns:a16="http://schemas.microsoft.com/office/drawing/2014/main" id="{2381A1C6-E6A3-41DE-AF97-ABB0724B0E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78753155"/>
      </p:ext>
    </p:extLst>
  </p:cSld>
  <p:clrMapOvr>
    <a:masterClrMapping/>
  </p:clrMapOvr>
  <mc:AlternateContent xmlns:mc="http://schemas.openxmlformats.org/markup-compatibility/2006">
    <mc:Choice xmlns:p14="http://schemas.microsoft.com/office/powerpoint/2010/main" Requires="p14">
      <p:transition spd="slow" p14:dur="2000" advTm="38420"/>
    </mc:Choice>
    <mc:Fallback>
      <p:transition spd="slow" advTm="38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AA3B6-1C06-4E06-B6D5-19076ED307B4}"/>
              </a:ext>
            </a:extLst>
          </p:cNvPr>
          <p:cNvSpPr>
            <a:spLocks noGrp="1"/>
          </p:cNvSpPr>
          <p:nvPr>
            <p:ph type="title"/>
          </p:nvPr>
        </p:nvSpPr>
        <p:spPr/>
        <p:txBody>
          <a:bodyPr/>
          <a:lstStyle/>
          <a:p>
            <a:r>
              <a:rPr lang="en-US" dirty="0"/>
              <a:t>Preprocessing Before and After</a:t>
            </a:r>
          </a:p>
        </p:txBody>
      </p:sp>
      <p:pic>
        <p:nvPicPr>
          <p:cNvPr id="4" name="Picture 3" descr="Graphical user interface, text, application&#10;&#10;Description automatically generated">
            <a:extLst>
              <a:ext uri="{FF2B5EF4-FFF2-40B4-BE49-F238E27FC236}">
                <a16:creationId xmlns:a16="http://schemas.microsoft.com/office/drawing/2014/main" id="{3130E3C8-7AFF-463A-9B3F-F9B205B4E6B1}"/>
              </a:ext>
            </a:extLst>
          </p:cNvPr>
          <p:cNvPicPr>
            <a:picLocks noChangeAspect="1"/>
          </p:cNvPicPr>
          <p:nvPr/>
        </p:nvPicPr>
        <p:blipFill>
          <a:blip r:embed="rId5"/>
          <a:stretch>
            <a:fillRect/>
          </a:stretch>
        </p:blipFill>
        <p:spPr>
          <a:xfrm>
            <a:off x="524336" y="2612631"/>
            <a:ext cx="11143327" cy="2722567"/>
          </a:xfrm>
          <a:prstGeom prst="rect">
            <a:avLst/>
          </a:prstGeom>
        </p:spPr>
      </p:pic>
      <p:pic>
        <p:nvPicPr>
          <p:cNvPr id="6" name="Audio 5">
            <a:hlinkClick r:id="" action="ppaction://media"/>
            <a:extLst>
              <a:ext uri="{FF2B5EF4-FFF2-40B4-BE49-F238E27FC236}">
                <a16:creationId xmlns:a16="http://schemas.microsoft.com/office/drawing/2014/main" id="{3B796703-334C-4C11-BBE2-6FBA120B83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89382480"/>
      </p:ext>
    </p:extLst>
  </p:cSld>
  <p:clrMapOvr>
    <a:masterClrMapping/>
  </p:clrMapOvr>
  <mc:AlternateContent xmlns:mc="http://schemas.openxmlformats.org/markup-compatibility/2006">
    <mc:Choice xmlns:p14="http://schemas.microsoft.com/office/powerpoint/2010/main" Requires="p14">
      <p:transition spd="slow" p14:dur="2000" advTm="22765"/>
    </mc:Choice>
    <mc:Fallback>
      <p:transition spd="slow" advTm="22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EB5A7-B2C8-44F9-8114-374996EC8470}"/>
              </a:ext>
            </a:extLst>
          </p:cNvPr>
          <p:cNvSpPr>
            <a:spLocks noGrp="1"/>
          </p:cNvSpPr>
          <p:nvPr>
            <p:ph type="title"/>
          </p:nvPr>
        </p:nvSpPr>
        <p:spPr/>
        <p:txBody>
          <a:bodyPr/>
          <a:lstStyle/>
          <a:p>
            <a:r>
              <a:rPr lang="en-US" dirty="0"/>
              <a:t>Top Words by Gender</a:t>
            </a:r>
          </a:p>
        </p:txBody>
      </p:sp>
      <p:pic>
        <p:nvPicPr>
          <p:cNvPr id="4" name="Picture 3">
            <a:extLst>
              <a:ext uri="{FF2B5EF4-FFF2-40B4-BE49-F238E27FC236}">
                <a16:creationId xmlns:a16="http://schemas.microsoft.com/office/drawing/2014/main" id="{28147838-04C4-4DEC-91E0-138F6C7583E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68387" y="2582862"/>
            <a:ext cx="4675921" cy="3738333"/>
          </a:xfrm>
          <a:prstGeom prst="rect">
            <a:avLst/>
          </a:prstGeom>
          <a:noFill/>
        </p:spPr>
      </p:pic>
      <p:pic>
        <p:nvPicPr>
          <p:cNvPr id="5" name="Content Placeholder 4">
            <a:extLst>
              <a:ext uri="{FF2B5EF4-FFF2-40B4-BE49-F238E27FC236}">
                <a16:creationId xmlns:a16="http://schemas.microsoft.com/office/drawing/2014/main" id="{7D3AD3FE-1499-4964-99F1-2017A1BFF6C5}"/>
              </a:ext>
            </a:extLst>
          </p:cNvPr>
          <p:cNvPicPr>
            <a:picLocks noGrp="1" noChangeAspect="1"/>
          </p:cNvPicPr>
          <p:nvPr>
            <p:ph idx="1"/>
          </p:nvPr>
        </p:nvPicPr>
        <p:blipFill>
          <a:blip r:embed="rId6">
            <a:extLst>
              <a:ext uri="{28A0092B-C50C-407E-A947-70E740481C1C}">
                <a14:useLocalDpi xmlns:a14="http://schemas.microsoft.com/office/drawing/2010/main" val="0"/>
              </a:ext>
            </a:extLst>
          </a:blip>
          <a:srcRect/>
          <a:stretch>
            <a:fillRect/>
          </a:stretch>
        </p:blipFill>
        <p:spPr bwMode="auto">
          <a:xfrm>
            <a:off x="6148555" y="2582864"/>
            <a:ext cx="4748042" cy="3738332"/>
          </a:xfrm>
          <a:prstGeom prst="rect">
            <a:avLst/>
          </a:prstGeom>
          <a:noFill/>
        </p:spPr>
      </p:pic>
      <p:pic>
        <p:nvPicPr>
          <p:cNvPr id="6" name="Audio 5">
            <a:hlinkClick r:id="" action="ppaction://media"/>
            <a:extLst>
              <a:ext uri="{FF2B5EF4-FFF2-40B4-BE49-F238E27FC236}">
                <a16:creationId xmlns:a16="http://schemas.microsoft.com/office/drawing/2014/main" id="{E7D6C24F-E02B-4F4A-9426-7C988EFECE5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39160221"/>
      </p:ext>
    </p:extLst>
  </p:cSld>
  <p:clrMapOvr>
    <a:masterClrMapping/>
  </p:clrMapOvr>
  <mc:AlternateContent xmlns:mc="http://schemas.openxmlformats.org/markup-compatibility/2006">
    <mc:Choice xmlns:p14="http://schemas.microsoft.com/office/powerpoint/2010/main" Requires="p14">
      <p:transition spd="slow" p14:dur="2000" advTm="21523"/>
    </mc:Choice>
    <mc:Fallback>
      <p:transition spd="slow" advTm="21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80F7702F-E7A1-497D-B529-61F55F8151A3}"/>
              </a:ext>
            </a:extLst>
          </p:cNvPr>
          <p:cNvGraphicFramePr>
            <a:graphicFrameLocks noGrp="1"/>
          </p:cNvGraphicFramePr>
          <p:nvPr>
            <p:ph idx="1"/>
            <p:extLst>
              <p:ext uri="{D42A27DB-BD31-4B8C-83A1-F6EECF244321}">
                <p14:modId xmlns:p14="http://schemas.microsoft.com/office/powerpoint/2010/main" val="3645369953"/>
              </p:ext>
            </p:extLst>
          </p:nvPr>
        </p:nvGraphicFramePr>
        <p:xfrm>
          <a:off x="2024220" y="2608432"/>
          <a:ext cx="8143560" cy="3348484"/>
        </p:xfrm>
        <a:graphic>
          <a:graphicData uri="http://schemas.openxmlformats.org/drawingml/2006/table">
            <a:tbl>
              <a:tblPr firstRow="1" bandRow="1">
                <a:tableStyleId>{5C22544A-7EE6-4342-B048-85BDC9FD1C3A}</a:tableStyleId>
              </a:tblPr>
              <a:tblGrid>
                <a:gridCol w="2714520">
                  <a:extLst>
                    <a:ext uri="{9D8B030D-6E8A-4147-A177-3AD203B41FA5}">
                      <a16:colId xmlns:a16="http://schemas.microsoft.com/office/drawing/2014/main" val="3431184438"/>
                    </a:ext>
                  </a:extLst>
                </a:gridCol>
                <a:gridCol w="2714520">
                  <a:extLst>
                    <a:ext uri="{9D8B030D-6E8A-4147-A177-3AD203B41FA5}">
                      <a16:colId xmlns:a16="http://schemas.microsoft.com/office/drawing/2014/main" val="3375743298"/>
                    </a:ext>
                  </a:extLst>
                </a:gridCol>
                <a:gridCol w="2714520">
                  <a:extLst>
                    <a:ext uri="{9D8B030D-6E8A-4147-A177-3AD203B41FA5}">
                      <a16:colId xmlns:a16="http://schemas.microsoft.com/office/drawing/2014/main" val="2081200187"/>
                    </a:ext>
                  </a:extLst>
                </a:gridCol>
              </a:tblGrid>
              <a:tr h="1009352">
                <a:tc>
                  <a:txBody>
                    <a:bodyPr/>
                    <a:lstStyle/>
                    <a:p>
                      <a:pPr algn="ctr"/>
                      <a:r>
                        <a:rPr lang="en-US" dirty="0"/>
                        <a:t>Model</a:t>
                      </a:r>
                    </a:p>
                  </a:txBody>
                  <a:tcPr anchor="ctr"/>
                </a:tc>
                <a:tc>
                  <a:txBody>
                    <a:bodyPr/>
                    <a:lstStyle/>
                    <a:p>
                      <a:pPr algn="ctr"/>
                      <a:r>
                        <a:rPr lang="en-US" dirty="0"/>
                        <a:t>Accuracy Using Tweets</a:t>
                      </a:r>
                    </a:p>
                  </a:txBody>
                  <a:tcPr anchor="ctr"/>
                </a:tc>
                <a:tc>
                  <a:txBody>
                    <a:bodyPr/>
                    <a:lstStyle/>
                    <a:p>
                      <a:pPr algn="ctr"/>
                      <a:r>
                        <a:rPr lang="en-US" dirty="0"/>
                        <a:t>Accuracy Using Profile Description</a:t>
                      </a:r>
                    </a:p>
                  </a:txBody>
                  <a:tcPr anchor="ctr"/>
                </a:tc>
                <a:extLst>
                  <a:ext uri="{0D108BD9-81ED-4DB2-BD59-A6C34878D82A}">
                    <a16:rowId xmlns:a16="http://schemas.microsoft.com/office/drawing/2014/main" val="1759551858"/>
                  </a:ext>
                </a:extLst>
              </a:tr>
              <a:tr h="584783">
                <a:tc>
                  <a:txBody>
                    <a:bodyPr/>
                    <a:lstStyle/>
                    <a:p>
                      <a:pPr marL="0" marR="0" algn="ctr">
                        <a:lnSpc>
                          <a:spcPct val="107000"/>
                        </a:lnSpc>
                        <a:spcBef>
                          <a:spcPts val="200"/>
                        </a:spcBef>
                        <a:spcAft>
                          <a:spcPts val="2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Naïve Bayes Gaussian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200"/>
                        </a:spcBef>
                        <a:spcAft>
                          <a:spcPts val="2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57.3%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200"/>
                        </a:spcBef>
                        <a:spcAft>
                          <a:spcPts val="2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63.5%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666641499"/>
                  </a:ext>
                </a:extLst>
              </a:tr>
              <a:tr h="584783">
                <a:tc>
                  <a:txBody>
                    <a:bodyPr/>
                    <a:lstStyle/>
                    <a:p>
                      <a:pPr marL="0" marR="0" algn="ctr">
                        <a:lnSpc>
                          <a:spcPct val="107000"/>
                        </a:lnSpc>
                        <a:spcBef>
                          <a:spcPts val="200"/>
                        </a:spcBef>
                        <a:spcAft>
                          <a:spcPts val="2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Naïve Bayes Multinomial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200"/>
                        </a:spcBef>
                        <a:spcAft>
                          <a:spcPts val="2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57.2%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200"/>
                        </a:spcBef>
                        <a:spcAft>
                          <a:spcPts val="2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64.3%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15681281"/>
                  </a:ext>
                </a:extLst>
              </a:tr>
              <a:tr h="584783">
                <a:tc>
                  <a:txBody>
                    <a:bodyPr/>
                    <a:lstStyle/>
                    <a:p>
                      <a:pPr marL="0" marR="0" algn="ctr">
                        <a:lnSpc>
                          <a:spcPct val="107000"/>
                        </a:lnSpc>
                        <a:spcBef>
                          <a:spcPts val="200"/>
                        </a:spcBef>
                        <a:spcAft>
                          <a:spcPts val="2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Logistic Regression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200"/>
                        </a:spcBef>
                        <a:spcAft>
                          <a:spcPts val="2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55.6%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200"/>
                        </a:spcBef>
                        <a:spcAft>
                          <a:spcPts val="2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64.6%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427679951"/>
                  </a:ext>
                </a:extLst>
              </a:tr>
              <a:tr h="584783">
                <a:tc>
                  <a:txBody>
                    <a:bodyPr/>
                    <a:lstStyle/>
                    <a:p>
                      <a:pPr marL="0" marR="0" algn="ctr">
                        <a:lnSpc>
                          <a:spcPct val="107000"/>
                        </a:lnSpc>
                        <a:spcBef>
                          <a:spcPts val="200"/>
                        </a:spcBef>
                        <a:spcAft>
                          <a:spcPts val="2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XGBoost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200"/>
                        </a:spcBef>
                        <a:spcAft>
                          <a:spcPts val="200"/>
                        </a:spcAft>
                      </a:pPr>
                      <a:r>
                        <a:rPr lang="en-US" sz="1200">
                          <a:effectLst/>
                          <a:latin typeface="Times New Roman" panose="02020603050405020304" pitchFamily="18" charset="0"/>
                          <a:ea typeface="Calibri" panose="020F0502020204030204" pitchFamily="34" charset="0"/>
                          <a:cs typeface="Times New Roman" panose="02020603050405020304" pitchFamily="18" charset="0"/>
                        </a:rPr>
                        <a:t>67.8%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200"/>
                        </a:spcBef>
                        <a:spcAft>
                          <a:spcPts val="2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63.5%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18280461"/>
                  </a:ext>
                </a:extLst>
              </a:tr>
            </a:tbl>
          </a:graphicData>
        </a:graphic>
      </p:graphicFrame>
      <p:sp>
        <p:nvSpPr>
          <p:cNvPr id="2" name="Title 1">
            <a:extLst>
              <a:ext uri="{FF2B5EF4-FFF2-40B4-BE49-F238E27FC236}">
                <a16:creationId xmlns:a16="http://schemas.microsoft.com/office/drawing/2014/main" id="{CBA14131-5F0C-44EA-9777-5B36F14BA889}"/>
              </a:ext>
            </a:extLst>
          </p:cNvPr>
          <p:cNvSpPr>
            <a:spLocks noGrp="1"/>
          </p:cNvSpPr>
          <p:nvPr>
            <p:ph type="title"/>
          </p:nvPr>
        </p:nvSpPr>
        <p:spPr/>
        <p:txBody>
          <a:bodyPr/>
          <a:lstStyle/>
          <a:p>
            <a:r>
              <a:rPr lang="en-US" dirty="0"/>
              <a:t>Modeling Results</a:t>
            </a:r>
          </a:p>
        </p:txBody>
      </p:sp>
      <p:pic>
        <p:nvPicPr>
          <p:cNvPr id="3" name="Audio 2">
            <a:hlinkClick r:id="" action="ppaction://media"/>
            <a:extLst>
              <a:ext uri="{FF2B5EF4-FFF2-40B4-BE49-F238E27FC236}">
                <a16:creationId xmlns:a16="http://schemas.microsoft.com/office/drawing/2014/main" id="{D8F19DC3-13B1-4CD0-929D-056085FF39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21840070"/>
      </p:ext>
    </p:extLst>
  </p:cSld>
  <p:clrMapOvr>
    <a:masterClrMapping/>
  </p:clrMapOvr>
  <mc:AlternateContent xmlns:mc="http://schemas.openxmlformats.org/markup-compatibility/2006">
    <mc:Choice xmlns:p14="http://schemas.microsoft.com/office/powerpoint/2010/main" Requires="p14">
      <p:transition spd="slow" p14:dur="2000" advTm="43159"/>
    </mc:Choice>
    <mc:Fallback>
      <p:transition spd="slow" advTm="43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4AB0F-93C5-472D-9293-150B394EB29B}"/>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id="{262F4CFD-0C07-4978-9E0F-5B20B6D79842}"/>
              </a:ext>
            </a:extLst>
          </p:cNvPr>
          <p:cNvSpPr>
            <a:spLocks noGrp="1"/>
          </p:cNvSpPr>
          <p:nvPr>
            <p:ph idx="1"/>
          </p:nvPr>
        </p:nvSpPr>
        <p:spPr/>
        <p:txBody>
          <a:bodyPr/>
          <a:lstStyle/>
          <a:p>
            <a:r>
              <a:rPr lang="en-US" dirty="0"/>
              <a:t>Binary Gender</a:t>
            </a:r>
          </a:p>
          <a:p>
            <a:r>
              <a:rPr lang="en-US" dirty="0"/>
              <a:t>Naïve Bayes Gaussian</a:t>
            </a:r>
          </a:p>
          <a:p>
            <a:r>
              <a:rPr lang="en-US" dirty="0"/>
              <a:t>Naïve Bayes Multinomial</a:t>
            </a:r>
          </a:p>
          <a:p>
            <a:r>
              <a:rPr lang="en-US" dirty="0"/>
              <a:t>Logistic Regression</a:t>
            </a:r>
          </a:p>
          <a:p>
            <a:r>
              <a:rPr lang="en-US" dirty="0" err="1"/>
              <a:t>XGBoost</a:t>
            </a:r>
            <a:endParaRPr lang="en-US" dirty="0"/>
          </a:p>
        </p:txBody>
      </p:sp>
      <p:pic>
        <p:nvPicPr>
          <p:cNvPr id="4" name="Audio 3">
            <a:hlinkClick r:id="" action="ppaction://media"/>
            <a:extLst>
              <a:ext uri="{FF2B5EF4-FFF2-40B4-BE49-F238E27FC236}">
                <a16:creationId xmlns:a16="http://schemas.microsoft.com/office/drawing/2014/main" id="{46FA5AA6-4F99-496A-964D-92AECE51AE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26585981"/>
      </p:ext>
    </p:extLst>
  </p:cSld>
  <p:clrMapOvr>
    <a:masterClrMapping/>
  </p:clrMapOvr>
  <mc:AlternateContent xmlns:mc="http://schemas.openxmlformats.org/markup-compatibility/2006">
    <mc:Choice xmlns:p14="http://schemas.microsoft.com/office/powerpoint/2010/main" Requires="p14">
      <p:transition spd="slow" p14:dur="2000" advTm="102502"/>
    </mc:Choice>
    <mc:Fallback>
      <p:transition spd="slow" advTm="1025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2822</TotalTime>
  <Words>1801</Words>
  <Application>Microsoft Office PowerPoint</Application>
  <PresentationFormat>Widescreen</PresentationFormat>
  <Paragraphs>103</Paragraphs>
  <Slides>12</Slides>
  <Notes>9</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Garamond</vt:lpstr>
      <vt:lpstr>Times New Roman</vt:lpstr>
      <vt:lpstr>Organic</vt:lpstr>
      <vt:lpstr>Gender Classification</vt:lpstr>
      <vt:lpstr>Background &amp; Problem Statement</vt:lpstr>
      <vt:lpstr>Data</vt:lpstr>
      <vt:lpstr>Exploratory Data Analysis – Data Preparation</vt:lpstr>
      <vt:lpstr>Stop Words, Stemming &amp; Vectorizing</vt:lpstr>
      <vt:lpstr>Preprocessing Before and After</vt:lpstr>
      <vt:lpstr>Top Words by Gender</vt:lpstr>
      <vt:lpstr>Modeling Results</vt:lpstr>
      <vt:lpstr>Assumptions</vt:lpstr>
      <vt:lpstr>Challenges &amp; Next Steps</vt:lpstr>
      <vt:lpstr>Questions from the Audience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Gender Classification</dc:title>
  <dc:creator>Gabrielle Beinars</dc:creator>
  <cp:lastModifiedBy>Gabrielle Beinars</cp:lastModifiedBy>
  <cp:revision>1</cp:revision>
  <dcterms:created xsi:type="dcterms:W3CDTF">2021-09-21T20:13:06Z</dcterms:created>
  <dcterms:modified xsi:type="dcterms:W3CDTF">2021-09-25T18:51:06Z</dcterms:modified>
</cp:coreProperties>
</file>

<file path=docProps/thumbnail.jpeg>
</file>